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1" r:id="rId3"/>
    <p:sldId id="257" r:id="rId4"/>
    <p:sldId id="256" r:id="rId5"/>
    <p:sldId id="258" r:id="rId6"/>
    <p:sldId id="259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62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Stile con tema 2 - Color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0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DB084-5BC2-4B16-8B42-C6A6D037559B}" type="datetimeFigureOut">
              <a:rPr lang="it-IT" smtClean="0"/>
              <a:pPr/>
              <a:t>21/09/2013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DAFB-8030-4859-976E-C1D2F042BE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DB084-5BC2-4B16-8B42-C6A6D037559B}" type="datetimeFigureOut">
              <a:rPr lang="it-IT" smtClean="0"/>
              <a:pPr/>
              <a:t>21/09/2013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DAFB-8030-4859-976E-C1D2F042BE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DB084-5BC2-4B16-8B42-C6A6D037559B}" type="datetimeFigureOut">
              <a:rPr lang="it-IT" smtClean="0"/>
              <a:pPr/>
              <a:t>21/09/2013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DAFB-8030-4859-976E-C1D2F042BE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DB084-5BC2-4B16-8B42-C6A6D037559B}" type="datetimeFigureOut">
              <a:rPr lang="it-IT" smtClean="0"/>
              <a:pPr/>
              <a:t>21/09/2013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DAFB-8030-4859-976E-C1D2F042BE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DB084-5BC2-4B16-8B42-C6A6D037559B}" type="datetimeFigureOut">
              <a:rPr lang="it-IT" smtClean="0"/>
              <a:pPr/>
              <a:t>21/09/2013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DAFB-8030-4859-976E-C1D2F042BE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DB084-5BC2-4B16-8B42-C6A6D037559B}" type="datetimeFigureOut">
              <a:rPr lang="it-IT" smtClean="0"/>
              <a:pPr/>
              <a:t>21/09/2013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DAFB-8030-4859-976E-C1D2F042BE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DB084-5BC2-4B16-8B42-C6A6D037559B}" type="datetimeFigureOut">
              <a:rPr lang="it-IT" smtClean="0"/>
              <a:pPr/>
              <a:t>21/09/2013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DAFB-8030-4859-976E-C1D2F042BE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DB084-5BC2-4B16-8B42-C6A6D037559B}" type="datetimeFigureOut">
              <a:rPr lang="it-IT" smtClean="0"/>
              <a:pPr/>
              <a:t>21/09/2013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DAFB-8030-4859-976E-C1D2F042BE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DB084-5BC2-4B16-8B42-C6A6D037559B}" type="datetimeFigureOut">
              <a:rPr lang="it-IT" smtClean="0"/>
              <a:pPr/>
              <a:t>21/09/2013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DAFB-8030-4859-976E-C1D2F042BE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DB084-5BC2-4B16-8B42-C6A6D037559B}" type="datetimeFigureOut">
              <a:rPr lang="it-IT" smtClean="0"/>
              <a:pPr/>
              <a:t>21/09/2013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DAFB-8030-4859-976E-C1D2F042BE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DB084-5BC2-4B16-8B42-C6A6D037559B}" type="datetimeFigureOut">
              <a:rPr lang="it-IT" smtClean="0"/>
              <a:pPr/>
              <a:t>21/09/2013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DAFB-8030-4859-976E-C1D2F042BE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DB084-5BC2-4B16-8B42-C6A6D037559B}" type="datetimeFigureOut">
              <a:rPr lang="it-IT" smtClean="0"/>
              <a:pPr/>
              <a:t>21/09/2013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7DAFB-8030-4859-976E-C1D2F042BE3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04056" y="188640"/>
            <a:ext cx="9252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FF00"/>
                </a:solidFill>
                <a:latin typeface="Lucida Handwriting" pitchFamily="66" charset="0"/>
              </a:rPr>
              <a:t>Progettazione e didattica </a:t>
            </a:r>
            <a:r>
              <a:rPr lang="it-IT" sz="2800" dirty="0" err="1" smtClean="0">
                <a:solidFill>
                  <a:srgbClr val="FFFF00"/>
                </a:solidFill>
                <a:latin typeface="Lucida Handwriting" pitchFamily="66" charset="0"/>
              </a:rPr>
              <a:t>laboratoriale</a:t>
            </a:r>
            <a:endParaRPr lang="it-IT" sz="2800" dirty="0">
              <a:solidFill>
                <a:srgbClr val="FFFF00"/>
              </a:solidFill>
              <a:latin typeface="Lucida Handwriting" pitchFamily="66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29698" y="633478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FF00"/>
                </a:solidFill>
                <a:latin typeface="Comic Sans MS" pitchFamily="66" charset="0"/>
              </a:rPr>
              <a:t>2012</a:t>
            </a:r>
            <a:endParaRPr lang="it-IT" sz="28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55918" y="1484784"/>
            <a:ext cx="21602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rgbClr val="FFFF00"/>
                </a:solidFill>
                <a:latin typeface="Comic Sans MS" pitchFamily="66" charset="0"/>
              </a:rPr>
              <a:t>La storia di un triangolo</a:t>
            </a:r>
            <a:endParaRPr lang="it-IT" sz="36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686110" y="6329487"/>
            <a:ext cx="26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rgbClr val="FFFF00"/>
                </a:solidFill>
                <a:latin typeface="French Script MT" pitchFamily="66" charset="0"/>
              </a:rPr>
              <a:t>Enrico </a:t>
            </a:r>
            <a:r>
              <a:rPr lang="it-IT" sz="3200" dirty="0" err="1" smtClean="0">
                <a:solidFill>
                  <a:srgbClr val="FFFF00"/>
                </a:solidFill>
                <a:latin typeface="French Script MT" pitchFamily="66" charset="0"/>
              </a:rPr>
              <a:t>Maranzana</a:t>
            </a:r>
            <a:endParaRPr lang="it-IT" sz="3200" dirty="0">
              <a:solidFill>
                <a:srgbClr val="FFFF00"/>
              </a:solidFill>
              <a:latin typeface="Frenc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sellaDiTesto 19"/>
          <p:cNvSpPr txBox="1"/>
          <p:nvPr/>
        </p:nvSpPr>
        <p:spPr>
          <a:xfrm>
            <a:off x="827584" y="188640"/>
            <a:ext cx="7632848" cy="1015663"/>
          </a:xfrm>
          <a:prstGeom prst="rect">
            <a:avLst/>
          </a:prstGeom>
          <a:solidFill>
            <a:srgbClr val="FFFF00"/>
          </a:solidFill>
          <a:ln w="698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6000" b="1" dirty="0" smtClean="0">
                <a:latin typeface="Comic Sans MS" pitchFamily="66" charset="0"/>
              </a:rPr>
              <a:t>9 + 16  = 25 ?!</a:t>
            </a:r>
            <a:endParaRPr lang="it-IT" sz="6000" b="1" dirty="0">
              <a:latin typeface="Comic Sans MS" pitchFamily="66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2051720" y="2420888"/>
            <a:ext cx="633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latin typeface="Comic Sans MS" pitchFamily="66" charset="0"/>
              </a:rPr>
              <a:t>Abbiamo trovato l’informazione nascosta?</a:t>
            </a:r>
          </a:p>
        </p:txBody>
      </p:sp>
      <p:sp>
        <p:nvSpPr>
          <p:cNvPr id="22" name="Esplosione 1 21"/>
          <p:cNvSpPr/>
          <p:nvPr/>
        </p:nvSpPr>
        <p:spPr>
          <a:xfrm>
            <a:off x="1691680" y="4005064"/>
            <a:ext cx="1080120" cy="864096"/>
          </a:xfrm>
          <a:prstGeom prst="irregularSeal1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26" name="Litebulb"/>
          <p:cNvSpPr>
            <a:spLocks noEditPoints="1" noChangeArrowheads="1"/>
          </p:cNvSpPr>
          <p:nvPr/>
        </p:nvSpPr>
        <p:spPr bwMode="auto">
          <a:xfrm>
            <a:off x="827584" y="2492896"/>
            <a:ext cx="720080" cy="108012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00">
              <a:alpha val="71000"/>
            </a:srgbClr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3" name="Fumetto 4 22"/>
          <p:cNvSpPr/>
          <p:nvPr/>
        </p:nvSpPr>
        <p:spPr>
          <a:xfrm>
            <a:off x="1259632" y="1700808"/>
            <a:ext cx="1296144" cy="792088"/>
          </a:xfrm>
          <a:prstGeom prst="cloudCallout">
            <a:avLst/>
          </a:prstGeom>
          <a:solidFill>
            <a:srgbClr val="FFFF00">
              <a:alpha val="32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asellaDiTesto 23"/>
          <p:cNvSpPr txBox="1"/>
          <p:nvPr/>
        </p:nvSpPr>
        <p:spPr>
          <a:xfrm>
            <a:off x="2987824" y="4077072"/>
            <a:ext cx="6120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latin typeface="Comic Sans MS" pitchFamily="66" charset="0"/>
              </a:rPr>
              <a:t>E’ solo una coincidenza?</a:t>
            </a:r>
            <a:endParaRPr lang="it-IT" sz="4000" b="1" dirty="0">
              <a:latin typeface="Comic Sans MS" pitchFamily="66" charset="0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179512" y="5517232"/>
            <a:ext cx="8820472" cy="1200329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  <a:latin typeface="Comic Sans MS" pitchFamily="66" charset="0"/>
              </a:rPr>
              <a:t>La tavoletta babilonese ci consentirà</a:t>
            </a:r>
          </a:p>
          <a:p>
            <a:pPr algn="ctr"/>
            <a:r>
              <a:rPr lang="it-IT" sz="3600" b="1" dirty="0" smtClean="0">
                <a:solidFill>
                  <a:srgbClr val="FF0000"/>
                </a:solidFill>
                <a:latin typeface="Comic Sans MS" pitchFamily="66" charset="0"/>
              </a:rPr>
              <a:t> di rispondere alla domanda</a:t>
            </a:r>
            <a:endParaRPr lang="it-IT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Tabella 12"/>
          <p:cNvGraphicFramePr>
            <a:graphicFrameLocks noGrp="1"/>
          </p:cNvGraphicFramePr>
          <p:nvPr/>
        </p:nvGraphicFramePr>
        <p:xfrm>
          <a:off x="2843808" y="260648"/>
          <a:ext cx="3744416" cy="2966720"/>
        </p:xfrm>
        <a:graphic>
          <a:graphicData uri="http://schemas.openxmlformats.org/drawingml/2006/table">
            <a:tbl>
              <a:tblPr firstRow="1" bandRow="1">
                <a:effectLst>
                  <a:outerShdw blurRad="736600" dist="279400" dir="2820000" sx="96000" sy="96000" rotWithShape="0">
                    <a:srgbClr val="FFFF00"/>
                  </a:outerShdw>
                </a:effectLst>
                <a:tableStyleId>{638B1855-1B75-4FBE-930C-398BA8C253C6}</a:tableStyleId>
              </a:tblPr>
              <a:tblGrid>
                <a:gridCol w="1152128"/>
                <a:gridCol w="1296144"/>
                <a:gridCol w="1296144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Cateto 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Cateto 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Ipotenusa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….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….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…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25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119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120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169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3367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3456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4825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4601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4800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6649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12709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13500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18541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Freccia angolare in su 13"/>
          <p:cNvSpPr/>
          <p:nvPr/>
        </p:nvSpPr>
        <p:spPr>
          <a:xfrm rot="10800000">
            <a:off x="2408760" y="1807320"/>
            <a:ext cx="936104" cy="2520280"/>
          </a:xfrm>
          <a:prstGeom prst="bentUpArrow">
            <a:avLst/>
          </a:prstGeom>
          <a:solidFill>
            <a:srgbClr val="FF0000">
              <a:alpha val="57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ngolare in su 14"/>
          <p:cNvSpPr/>
          <p:nvPr/>
        </p:nvSpPr>
        <p:spPr>
          <a:xfrm rot="10800000">
            <a:off x="3923928" y="1810320"/>
            <a:ext cx="792088" cy="1906712"/>
          </a:xfrm>
          <a:prstGeom prst="bentUpArrow">
            <a:avLst>
              <a:gd name="adj1" fmla="val 25921"/>
              <a:gd name="adj2" fmla="val 25000"/>
              <a:gd name="adj3" fmla="val 25000"/>
            </a:avLst>
          </a:prstGeom>
          <a:solidFill>
            <a:srgbClr val="FF0000">
              <a:alpha val="57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angolare in su 15"/>
          <p:cNvSpPr/>
          <p:nvPr/>
        </p:nvSpPr>
        <p:spPr>
          <a:xfrm rot="10800000" flipH="1">
            <a:off x="6660232" y="1844824"/>
            <a:ext cx="936104" cy="2520280"/>
          </a:xfrm>
          <a:prstGeom prst="bentUpArrow">
            <a:avLst/>
          </a:prstGeom>
          <a:solidFill>
            <a:srgbClr val="FF0000">
              <a:alpha val="57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1259632" y="443711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latin typeface="Comic Sans MS" pitchFamily="66" charset="0"/>
              </a:rPr>
              <a:t>119</a:t>
            </a:r>
            <a:r>
              <a:rPr lang="it-IT" sz="2400" b="1" baseline="30000" dirty="0" smtClean="0">
                <a:latin typeface="Comic Sans MS" pitchFamily="66" charset="0"/>
              </a:rPr>
              <a:t>2</a:t>
            </a:r>
            <a:r>
              <a:rPr lang="it-IT" sz="2400" b="1" dirty="0" smtClean="0">
                <a:latin typeface="Comic Sans MS" pitchFamily="66" charset="0"/>
              </a:rPr>
              <a:t> = 14.161</a:t>
            </a:r>
            <a:endParaRPr lang="it-IT" sz="2400" b="1" dirty="0">
              <a:latin typeface="Comic Sans MS" pitchFamily="66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3059832" y="3789040"/>
            <a:ext cx="2765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latin typeface="Comic Sans MS" pitchFamily="66" charset="0"/>
              </a:rPr>
              <a:t>120</a:t>
            </a:r>
            <a:r>
              <a:rPr lang="it-IT" sz="2400" b="1" baseline="30000" dirty="0" smtClean="0">
                <a:latin typeface="Comic Sans MS" pitchFamily="66" charset="0"/>
              </a:rPr>
              <a:t>2</a:t>
            </a:r>
            <a:r>
              <a:rPr lang="it-IT" sz="2400" b="1" dirty="0" smtClean="0">
                <a:latin typeface="Comic Sans MS" pitchFamily="66" charset="0"/>
              </a:rPr>
              <a:t> = 14.400</a:t>
            </a:r>
            <a:endParaRPr lang="it-IT" sz="2400" b="1" dirty="0">
              <a:latin typeface="Comic Sans MS" pitchFamily="66" charset="0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6300192" y="4437112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latin typeface="Comic Sans MS" pitchFamily="66" charset="0"/>
              </a:rPr>
              <a:t>169</a:t>
            </a:r>
            <a:r>
              <a:rPr lang="it-IT" sz="2400" b="1" baseline="30000" dirty="0" smtClean="0">
                <a:latin typeface="Comic Sans MS" pitchFamily="66" charset="0"/>
              </a:rPr>
              <a:t>2</a:t>
            </a:r>
            <a:r>
              <a:rPr lang="it-IT" sz="2400" b="1" dirty="0" smtClean="0">
                <a:latin typeface="Comic Sans MS" pitchFamily="66" charset="0"/>
              </a:rPr>
              <a:t> = 28.561</a:t>
            </a:r>
            <a:endParaRPr lang="it-IT" sz="2400" b="1" dirty="0">
              <a:latin typeface="Comic Sans MS" pitchFamily="66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683568" y="5085184"/>
            <a:ext cx="7776864" cy="646331"/>
          </a:xfrm>
          <a:prstGeom prst="rect">
            <a:avLst/>
          </a:prstGeom>
          <a:solidFill>
            <a:schemeClr val="tx1"/>
          </a:solidFill>
          <a:ln w="444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it-IT" sz="3600" b="1" dirty="0" smtClean="0">
                <a:solidFill>
                  <a:srgbClr val="FFFF00"/>
                </a:solidFill>
                <a:latin typeface="Comic Sans MS" pitchFamily="66" charset="0"/>
              </a:rPr>
              <a:t>   </a:t>
            </a:r>
            <a:r>
              <a:rPr lang="it-IT" sz="3600" b="1" dirty="0" smtClean="0">
                <a:solidFill>
                  <a:schemeClr val="bg1"/>
                </a:solidFill>
                <a:latin typeface="Comic Sans MS" pitchFamily="66" charset="0"/>
              </a:rPr>
              <a:t>14.161 + 14.400  = 28.561</a:t>
            </a:r>
            <a:endParaRPr lang="it-IT" sz="3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5004048" y="5757063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200" b="1" dirty="0" smtClean="0">
                <a:solidFill>
                  <a:srgbClr val="C00000"/>
                </a:solidFill>
                <a:latin typeface="Bradley Hand ITC" pitchFamily="66" charset="0"/>
              </a:rPr>
              <a:t>Validata!!</a:t>
            </a:r>
            <a:endParaRPr lang="it-IT" sz="7200" b="1" dirty="0">
              <a:solidFill>
                <a:srgbClr val="C00000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5" grpId="1" animBg="1"/>
      <p:bldP spid="16" grpId="0" animBg="1"/>
      <p:bldP spid="17" grpId="0"/>
      <p:bldP spid="18" grpId="0"/>
      <p:bldP spid="18" grpId="1"/>
      <p:bldP spid="19" grpId="0"/>
      <p:bldP spid="26" grpId="0" animBg="1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Tabella 12"/>
          <p:cNvGraphicFramePr>
            <a:graphicFrameLocks noGrp="1"/>
          </p:cNvGraphicFramePr>
          <p:nvPr/>
        </p:nvGraphicFramePr>
        <p:xfrm>
          <a:off x="2843808" y="260648"/>
          <a:ext cx="3744416" cy="2966720"/>
        </p:xfrm>
        <a:graphic>
          <a:graphicData uri="http://schemas.openxmlformats.org/drawingml/2006/table">
            <a:tbl>
              <a:tblPr firstRow="1" bandRow="1">
                <a:effectLst>
                  <a:outerShdw blurRad="736600" dist="279400" dir="2820000" sx="96000" sy="96000" rotWithShape="0">
                    <a:srgbClr val="FFFF00"/>
                  </a:outerShdw>
                </a:effectLst>
                <a:tableStyleId>{638B1855-1B75-4FBE-930C-398BA8C253C6}</a:tableStyleId>
              </a:tblPr>
              <a:tblGrid>
                <a:gridCol w="1152128"/>
                <a:gridCol w="1296144"/>
                <a:gridCol w="1296144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Cateto 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Cateto 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Ipotenusa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….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….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…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25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119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120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169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3367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3456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4825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4601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4800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6649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12709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13500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18541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Freccia angolare in su 13"/>
          <p:cNvSpPr/>
          <p:nvPr/>
        </p:nvSpPr>
        <p:spPr>
          <a:xfrm rot="10800000">
            <a:off x="2408760" y="2132856"/>
            <a:ext cx="936104" cy="2194744"/>
          </a:xfrm>
          <a:prstGeom prst="bentUpArrow">
            <a:avLst/>
          </a:prstGeom>
          <a:solidFill>
            <a:srgbClr val="FF0000">
              <a:alpha val="57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ngolare in su 14"/>
          <p:cNvSpPr/>
          <p:nvPr/>
        </p:nvSpPr>
        <p:spPr>
          <a:xfrm rot="10800000">
            <a:off x="3923928" y="2204864"/>
            <a:ext cx="792088" cy="1512168"/>
          </a:xfrm>
          <a:prstGeom prst="bentUpArrow">
            <a:avLst>
              <a:gd name="adj1" fmla="val 25921"/>
              <a:gd name="adj2" fmla="val 25000"/>
              <a:gd name="adj3" fmla="val 25000"/>
            </a:avLst>
          </a:prstGeom>
          <a:solidFill>
            <a:srgbClr val="FF0000">
              <a:alpha val="57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angolare in su 15"/>
          <p:cNvSpPr/>
          <p:nvPr/>
        </p:nvSpPr>
        <p:spPr>
          <a:xfrm rot="10800000" flipH="1">
            <a:off x="6660232" y="2204864"/>
            <a:ext cx="936104" cy="2160240"/>
          </a:xfrm>
          <a:prstGeom prst="bentUpArrow">
            <a:avLst/>
          </a:prstGeom>
          <a:solidFill>
            <a:srgbClr val="FF0000">
              <a:alpha val="57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827584" y="4437112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latin typeface="Comic Sans MS" pitchFamily="66" charset="0"/>
              </a:rPr>
              <a:t>3.367</a:t>
            </a:r>
            <a:r>
              <a:rPr lang="it-IT" sz="2400" b="1" baseline="30000" dirty="0" smtClean="0">
                <a:latin typeface="Comic Sans MS" pitchFamily="66" charset="0"/>
              </a:rPr>
              <a:t>2</a:t>
            </a:r>
            <a:r>
              <a:rPr lang="it-IT" sz="2400" b="1" dirty="0" smtClean="0">
                <a:latin typeface="Comic Sans MS" pitchFamily="66" charset="0"/>
              </a:rPr>
              <a:t> = 11.336.689</a:t>
            </a:r>
            <a:endParaRPr lang="it-IT" sz="2400" b="1" dirty="0">
              <a:latin typeface="Comic Sans MS" pitchFamily="66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2915816" y="3789040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latin typeface="Comic Sans MS" pitchFamily="66" charset="0"/>
              </a:rPr>
              <a:t>3.456</a:t>
            </a:r>
            <a:r>
              <a:rPr lang="it-IT" sz="2400" b="1" baseline="30000" dirty="0" smtClean="0">
                <a:latin typeface="Comic Sans MS" pitchFamily="66" charset="0"/>
              </a:rPr>
              <a:t>2</a:t>
            </a:r>
            <a:r>
              <a:rPr lang="it-IT" sz="2400" b="1" dirty="0" smtClean="0">
                <a:latin typeface="Comic Sans MS" pitchFamily="66" charset="0"/>
              </a:rPr>
              <a:t> = 11.943.936</a:t>
            </a:r>
            <a:endParaRPr lang="it-IT" sz="2400" b="1" dirty="0">
              <a:latin typeface="Comic Sans MS" pitchFamily="66" charset="0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5724128" y="4437112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latin typeface="Comic Sans MS" pitchFamily="66" charset="0"/>
              </a:rPr>
              <a:t>4.825</a:t>
            </a:r>
            <a:r>
              <a:rPr lang="it-IT" sz="2400" b="1" baseline="30000" dirty="0" smtClean="0">
                <a:latin typeface="Comic Sans MS" pitchFamily="66" charset="0"/>
              </a:rPr>
              <a:t>2</a:t>
            </a:r>
            <a:r>
              <a:rPr lang="it-IT" sz="2400" b="1" dirty="0" smtClean="0">
                <a:latin typeface="Comic Sans MS" pitchFamily="66" charset="0"/>
              </a:rPr>
              <a:t> = 23.280.625</a:t>
            </a:r>
            <a:endParaRPr lang="it-IT" sz="2400" b="1" dirty="0">
              <a:latin typeface="Comic Sans MS" pitchFamily="66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539552" y="5301208"/>
            <a:ext cx="8172400" cy="523220"/>
          </a:xfrm>
          <a:prstGeom prst="rect">
            <a:avLst/>
          </a:prstGeom>
          <a:solidFill>
            <a:schemeClr val="tx1"/>
          </a:solidFill>
          <a:ln w="444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FF00"/>
                </a:solidFill>
                <a:latin typeface="Comic Sans MS" pitchFamily="66" charset="0"/>
              </a:rPr>
              <a:t>   </a:t>
            </a:r>
            <a:r>
              <a:rPr lang="it-IT" sz="2800" b="1" dirty="0" smtClean="0">
                <a:solidFill>
                  <a:schemeClr val="bg1"/>
                </a:solidFill>
                <a:latin typeface="Comic Sans MS" pitchFamily="66" charset="0"/>
              </a:rPr>
              <a:t>11.336.689 + 11.943.936  = 23.280.625</a:t>
            </a:r>
            <a:endParaRPr lang="it-IT" sz="2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5004048" y="5757063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200" b="1" dirty="0" smtClean="0">
                <a:solidFill>
                  <a:srgbClr val="C00000"/>
                </a:solidFill>
                <a:latin typeface="Bradley Hand ITC" pitchFamily="66" charset="0"/>
              </a:rPr>
              <a:t>Validata!!</a:t>
            </a:r>
            <a:endParaRPr lang="it-IT" sz="7200" b="1" dirty="0">
              <a:solidFill>
                <a:srgbClr val="C00000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5" grpId="1" animBg="1"/>
      <p:bldP spid="16" grpId="0" animBg="1"/>
      <p:bldP spid="17" grpId="0"/>
      <p:bldP spid="18" grpId="0"/>
      <p:bldP spid="18" grpId="1"/>
      <p:bldP spid="19" grpId="0"/>
      <p:bldP spid="26" grpId="0" animBg="1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Tabella 12"/>
          <p:cNvGraphicFramePr>
            <a:graphicFrameLocks noGrp="1"/>
          </p:cNvGraphicFramePr>
          <p:nvPr/>
        </p:nvGraphicFramePr>
        <p:xfrm>
          <a:off x="2915816" y="1772816"/>
          <a:ext cx="3744416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736600" dist="279400" dir="2820000" sx="96000" sy="96000" rotWithShape="0">
                    <a:srgbClr val="FFFF00"/>
                  </a:outerShdw>
                </a:effectLst>
                <a:tableStyleId>{638B1855-1B75-4FBE-930C-398BA8C253C6}</a:tableStyleId>
              </a:tblPr>
              <a:tblGrid>
                <a:gridCol w="1152128"/>
                <a:gridCol w="1296144"/>
                <a:gridCol w="1296144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Cateto 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Cateto 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Ipotenusa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….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….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…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25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23528" y="260648"/>
            <a:ext cx="8316416" cy="1152128"/>
          </a:xfrm>
          <a:prstGeom prst="rect">
            <a:avLst/>
          </a:prstGeom>
          <a:solidFill>
            <a:srgbClr val="F2F2F2"/>
          </a:solidFill>
          <a:ln w="57150" cmpd="thinThick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</a:pPr>
            <a:r>
              <a:rPr lang="it-IT" sz="2000" b="1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 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Come completare </a:t>
            </a:r>
            <a:r>
              <a:rPr kumimoji="0" lang="it-IT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la tabella inserendo i numeri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che sono andati  </a:t>
            </a:r>
            <a:r>
              <a:rPr kumimoji="0" lang="it-IT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 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</a:pPr>
            <a:r>
              <a:rPr lang="it-IT" sz="2000" b="1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  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perduti?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</a:pPr>
            <a:r>
              <a:rPr lang="it-IT" sz="2000" b="1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 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Individuali e sostituiscili ai puntini.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Tabella 12"/>
          <p:cNvGraphicFramePr>
            <a:graphicFrameLocks noGrp="1"/>
          </p:cNvGraphicFramePr>
          <p:nvPr/>
        </p:nvGraphicFramePr>
        <p:xfrm>
          <a:off x="2915816" y="1772816"/>
          <a:ext cx="3744416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736600" dist="279400" dir="2820000" sx="96000" sy="96000" rotWithShape="0">
                    <a:srgbClr val="FFFF00"/>
                  </a:outerShdw>
                </a:effectLst>
                <a:tableStyleId>{638B1855-1B75-4FBE-930C-398BA8C253C6}</a:tableStyleId>
              </a:tblPr>
              <a:tblGrid>
                <a:gridCol w="1152128"/>
                <a:gridCol w="1296144"/>
                <a:gridCol w="1296144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Cateto 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Cateto 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Ipotenusa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….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…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25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23528" y="260648"/>
            <a:ext cx="8316416" cy="1152128"/>
          </a:xfrm>
          <a:prstGeom prst="rect">
            <a:avLst/>
          </a:prstGeom>
          <a:solidFill>
            <a:srgbClr val="F2F2F2"/>
          </a:solidFill>
          <a:ln w="57150" cmpd="thinThick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</a:pPr>
            <a:r>
              <a:rPr lang="it-IT" sz="2000" b="1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 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Come completare </a:t>
            </a:r>
            <a:r>
              <a:rPr kumimoji="0" lang="it-IT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la tabella inserendo i numeri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che sono andati  </a:t>
            </a:r>
            <a:r>
              <a:rPr kumimoji="0" lang="it-IT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 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</a:pPr>
            <a:r>
              <a:rPr lang="it-IT" sz="2000" b="1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  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perduti?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</a:pPr>
            <a:r>
              <a:rPr lang="it-IT" sz="2000" b="1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 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Individuali e sostituiscili ai puntini.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ccia a destra 5"/>
          <p:cNvSpPr/>
          <p:nvPr/>
        </p:nvSpPr>
        <p:spPr>
          <a:xfrm>
            <a:off x="2339752" y="2276872"/>
            <a:ext cx="1224136" cy="144016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5496" y="2060848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Comic Sans MS" pitchFamily="66" charset="0"/>
              </a:rPr>
              <a:t>Lo sappiamo</a:t>
            </a:r>
            <a:endParaRPr lang="it-IT" sz="2800" dirty="0">
              <a:latin typeface="Comic Sans MS" pitchFamily="66" charset="0"/>
            </a:endParaRPr>
          </a:p>
        </p:txBody>
      </p:sp>
      <p:sp>
        <p:nvSpPr>
          <p:cNvPr id="8" name="Freccia in giù 7"/>
          <p:cNvSpPr/>
          <p:nvPr/>
        </p:nvSpPr>
        <p:spPr>
          <a:xfrm rot="2351345">
            <a:off x="5589668" y="2677564"/>
            <a:ext cx="288032" cy="1728192"/>
          </a:xfrm>
          <a:prstGeom prst="down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in giù 8"/>
          <p:cNvSpPr/>
          <p:nvPr/>
        </p:nvSpPr>
        <p:spPr>
          <a:xfrm rot="18799008">
            <a:off x="5932740" y="2659412"/>
            <a:ext cx="288032" cy="1728192"/>
          </a:xfrm>
          <a:prstGeom prst="down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6300192" y="422108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latin typeface="Comic Sans MS" pitchFamily="66" charset="0"/>
              </a:rPr>
              <a:t>12</a:t>
            </a:r>
            <a:r>
              <a:rPr lang="it-IT" sz="2800" b="1" baseline="30000" dirty="0" smtClean="0">
                <a:latin typeface="Comic Sans MS" pitchFamily="66" charset="0"/>
              </a:rPr>
              <a:t>2</a:t>
            </a:r>
            <a:r>
              <a:rPr lang="it-IT" sz="2800" b="1" dirty="0" smtClean="0">
                <a:latin typeface="Comic Sans MS" pitchFamily="66" charset="0"/>
              </a:rPr>
              <a:t> = 144</a:t>
            </a:r>
            <a:endParaRPr lang="it-IT" sz="2800" b="1" dirty="0">
              <a:latin typeface="Comic Sans MS" pitchFamily="66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851920" y="4249966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latin typeface="Comic Sans MS" pitchFamily="66" charset="0"/>
              </a:rPr>
              <a:t>15</a:t>
            </a:r>
            <a:r>
              <a:rPr lang="it-IT" sz="2800" b="1" baseline="30000" dirty="0" smtClean="0">
                <a:latin typeface="Comic Sans MS" pitchFamily="66" charset="0"/>
              </a:rPr>
              <a:t>2</a:t>
            </a:r>
            <a:r>
              <a:rPr lang="it-IT" sz="2800" b="1" dirty="0" smtClean="0">
                <a:latin typeface="Comic Sans MS" pitchFamily="66" charset="0"/>
              </a:rPr>
              <a:t> = 225</a:t>
            </a:r>
            <a:endParaRPr lang="it-IT" sz="2800" b="1" dirty="0">
              <a:latin typeface="Comic Sans MS" pitchFamily="66" charset="0"/>
            </a:endParaRPr>
          </a:p>
        </p:txBody>
      </p:sp>
      <p:sp>
        <p:nvSpPr>
          <p:cNvPr id="12" name="Freccia in giù 11"/>
          <p:cNvSpPr/>
          <p:nvPr/>
        </p:nvSpPr>
        <p:spPr>
          <a:xfrm rot="2954550">
            <a:off x="4715012" y="4574773"/>
            <a:ext cx="288032" cy="1079977"/>
          </a:xfrm>
          <a:prstGeom prst="down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in giù 13"/>
          <p:cNvSpPr/>
          <p:nvPr/>
        </p:nvSpPr>
        <p:spPr>
          <a:xfrm rot="4340694">
            <a:off x="5936614" y="3707565"/>
            <a:ext cx="288032" cy="2978054"/>
          </a:xfrm>
          <a:prstGeom prst="down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3923928" y="537321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latin typeface="Comic Sans MS" pitchFamily="66" charset="0"/>
              </a:rPr>
              <a:t>81</a:t>
            </a:r>
            <a:endParaRPr lang="it-IT" sz="28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/>
      <p:bldP spid="12" grpId="0" animBg="1"/>
      <p:bldP spid="14" grpId="0" animBg="1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Tabella 12"/>
          <p:cNvGraphicFramePr>
            <a:graphicFrameLocks noGrp="1"/>
          </p:cNvGraphicFramePr>
          <p:nvPr/>
        </p:nvGraphicFramePr>
        <p:xfrm>
          <a:off x="2915816" y="1772816"/>
          <a:ext cx="3744416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736600" dist="279400" dir="2820000" sx="96000" sy="96000" rotWithShape="0">
                    <a:srgbClr val="FFFF00"/>
                  </a:outerShdw>
                </a:effectLst>
                <a:tableStyleId>{638B1855-1B75-4FBE-930C-398BA8C253C6}</a:tableStyleId>
              </a:tblPr>
              <a:tblGrid>
                <a:gridCol w="1152128"/>
                <a:gridCol w="1296144"/>
                <a:gridCol w="1296144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Cateto 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Cateto 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Ipotenusa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…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25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23528" y="260648"/>
            <a:ext cx="8316416" cy="1152128"/>
          </a:xfrm>
          <a:prstGeom prst="rect">
            <a:avLst/>
          </a:prstGeom>
          <a:solidFill>
            <a:srgbClr val="F2F2F2"/>
          </a:solidFill>
          <a:ln w="57150" cmpd="thinThick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</a:pPr>
            <a:r>
              <a:rPr lang="it-IT" sz="2000" b="1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 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Come completare </a:t>
            </a:r>
            <a:r>
              <a:rPr kumimoji="0" lang="it-IT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la tabella inserendo i numeri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che sono andati  </a:t>
            </a:r>
            <a:r>
              <a:rPr kumimoji="0" lang="it-IT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 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</a:pPr>
            <a:r>
              <a:rPr lang="it-IT" sz="2000" b="1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  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perduti?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</a:pPr>
            <a:r>
              <a:rPr lang="it-IT" sz="2000" b="1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 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Individuali e sostituiscili ai puntini.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ccia a destra 5"/>
          <p:cNvSpPr/>
          <p:nvPr/>
        </p:nvSpPr>
        <p:spPr>
          <a:xfrm>
            <a:off x="2339752" y="2276872"/>
            <a:ext cx="1224136" cy="144016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5496" y="2060848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Comic Sans MS" pitchFamily="66" charset="0"/>
              </a:rPr>
              <a:t>Lo sappiamo</a:t>
            </a:r>
            <a:endParaRPr lang="it-IT" sz="2800" dirty="0">
              <a:latin typeface="Comic Sans MS" pitchFamily="66" charset="0"/>
            </a:endParaRPr>
          </a:p>
        </p:txBody>
      </p:sp>
      <p:sp>
        <p:nvSpPr>
          <p:cNvPr id="8" name="Freccia in giù 7"/>
          <p:cNvSpPr/>
          <p:nvPr/>
        </p:nvSpPr>
        <p:spPr>
          <a:xfrm rot="2351345">
            <a:off x="5589668" y="2677564"/>
            <a:ext cx="288032" cy="1728192"/>
          </a:xfrm>
          <a:prstGeom prst="down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in giù 8"/>
          <p:cNvSpPr/>
          <p:nvPr/>
        </p:nvSpPr>
        <p:spPr>
          <a:xfrm rot="18799008">
            <a:off x="5932740" y="2659412"/>
            <a:ext cx="288032" cy="1728192"/>
          </a:xfrm>
          <a:prstGeom prst="down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6300192" y="422108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latin typeface="Comic Sans MS" pitchFamily="66" charset="0"/>
              </a:rPr>
              <a:t>12</a:t>
            </a:r>
            <a:r>
              <a:rPr lang="it-IT" sz="2800" b="1" baseline="30000" dirty="0" smtClean="0">
                <a:latin typeface="Comic Sans MS" pitchFamily="66" charset="0"/>
              </a:rPr>
              <a:t>2</a:t>
            </a:r>
            <a:r>
              <a:rPr lang="it-IT" sz="2800" b="1" dirty="0" smtClean="0">
                <a:latin typeface="Comic Sans MS" pitchFamily="66" charset="0"/>
              </a:rPr>
              <a:t> = 144</a:t>
            </a:r>
            <a:endParaRPr lang="it-IT" sz="2800" b="1" dirty="0">
              <a:latin typeface="Comic Sans MS" pitchFamily="66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851920" y="4249966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latin typeface="Comic Sans MS" pitchFamily="66" charset="0"/>
              </a:rPr>
              <a:t>15</a:t>
            </a:r>
            <a:r>
              <a:rPr lang="it-IT" sz="2800" b="1" baseline="30000" dirty="0" smtClean="0">
                <a:latin typeface="Comic Sans MS" pitchFamily="66" charset="0"/>
              </a:rPr>
              <a:t>2</a:t>
            </a:r>
            <a:r>
              <a:rPr lang="it-IT" sz="2800" b="1" dirty="0" smtClean="0">
                <a:latin typeface="Comic Sans MS" pitchFamily="66" charset="0"/>
              </a:rPr>
              <a:t> = 225</a:t>
            </a:r>
            <a:endParaRPr lang="it-IT" sz="2800" b="1" dirty="0">
              <a:latin typeface="Comic Sans MS" pitchFamily="66" charset="0"/>
            </a:endParaRPr>
          </a:p>
        </p:txBody>
      </p:sp>
      <p:sp>
        <p:nvSpPr>
          <p:cNvPr id="12" name="Freccia in giù 11"/>
          <p:cNvSpPr/>
          <p:nvPr/>
        </p:nvSpPr>
        <p:spPr>
          <a:xfrm rot="2954550">
            <a:off x="4715012" y="4574773"/>
            <a:ext cx="288032" cy="1079977"/>
          </a:xfrm>
          <a:prstGeom prst="down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in giù 13"/>
          <p:cNvSpPr/>
          <p:nvPr/>
        </p:nvSpPr>
        <p:spPr>
          <a:xfrm rot="4340694">
            <a:off x="5936614" y="3707565"/>
            <a:ext cx="288032" cy="2978054"/>
          </a:xfrm>
          <a:prstGeom prst="down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3923928" y="537321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latin typeface="Comic Sans MS" pitchFamily="66" charset="0"/>
              </a:rPr>
              <a:t>81</a:t>
            </a:r>
            <a:endParaRPr lang="it-IT" sz="2800" b="1" dirty="0">
              <a:latin typeface="Comic Sans MS" pitchFamily="66" charset="0"/>
            </a:endParaRPr>
          </a:p>
        </p:txBody>
      </p:sp>
      <p:sp>
        <p:nvSpPr>
          <p:cNvPr id="18" name="Freccia circolare a sinistra 17"/>
          <p:cNvSpPr/>
          <p:nvPr/>
        </p:nvSpPr>
        <p:spPr>
          <a:xfrm flipH="1" flipV="1">
            <a:off x="971600" y="2132856"/>
            <a:ext cx="2592288" cy="3744416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Tabella 12"/>
          <p:cNvGraphicFramePr>
            <a:graphicFrameLocks noGrp="1"/>
          </p:cNvGraphicFramePr>
          <p:nvPr/>
        </p:nvGraphicFramePr>
        <p:xfrm>
          <a:off x="2915816" y="1772816"/>
          <a:ext cx="3744416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736600" dist="279400" dir="2820000" sx="96000" sy="96000" rotWithShape="0">
                    <a:srgbClr val="FFFF00"/>
                  </a:outerShdw>
                </a:effectLst>
                <a:tableStyleId>{638B1855-1B75-4FBE-930C-398BA8C253C6}</a:tableStyleId>
              </a:tblPr>
              <a:tblGrid>
                <a:gridCol w="1152128"/>
                <a:gridCol w="1296144"/>
                <a:gridCol w="1296144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Cateto 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Cateto 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Ipotenusa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…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25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23528" y="260648"/>
            <a:ext cx="8316416" cy="1152128"/>
          </a:xfrm>
          <a:prstGeom prst="rect">
            <a:avLst/>
          </a:prstGeom>
          <a:solidFill>
            <a:srgbClr val="F2F2F2"/>
          </a:solidFill>
          <a:ln w="57150" cmpd="thinThick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</a:pPr>
            <a:r>
              <a:rPr lang="it-IT" sz="2000" b="1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 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Come completare </a:t>
            </a:r>
            <a:r>
              <a:rPr kumimoji="0" lang="it-IT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la tabella inserendo i numeri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che sono andati  </a:t>
            </a:r>
            <a:r>
              <a:rPr kumimoji="0" lang="it-IT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 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</a:pPr>
            <a:r>
              <a:rPr lang="it-IT" sz="2000" b="1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  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perduti?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</a:pPr>
            <a:r>
              <a:rPr lang="it-IT" sz="2000" b="1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 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Individuali e sostituiscili ai puntini.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ccia a destra 5"/>
          <p:cNvSpPr/>
          <p:nvPr/>
        </p:nvSpPr>
        <p:spPr>
          <a:xfrm>
            <a:off x="2339752" y="2276872"/>
            <a:ext cx="1224136" cy="144016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5496" y="2060848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Comic Sans MS" pitchFamily="66" charset="0"/>
              </a:rPr>
              <a:t>Lo sappiamo</a:t>
            </a:r>
            <a:endParaRPr lang="it-IT" sz="2800" dirty="0">
              <a:latin typeface="Comic Sans MS" pitchFamily="66" charset="0"/>
            </a:endParaRPr>
          </a:p>
        </p:txBody>
      </p:sp>
      <p:sp>
        <p:nvSpPr>
          <p:cNvPr id="8" name="Freccia in giù 7"/>
          <p:cNvSpPr/>
          <p:nvPr/>
        </p:nvSpPr>
        <p:spPr>
          <a:xfrm rot="2935119">
            <a:off x="5516762" y="2882369"/>
            <a:ext cx="288032" cy="1497434"/>
          </a:xfrm>
          <a:prstGeom prst="down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in giù 8"/>
          <p:cNvSpPr/>
          <p:nvPr/>
        </p:nvSpPr>
        <p:spPr>
          <a:xfrm rot="18238135">
            <a:off x="6020164" y="2862002"/>
            <a:ext cx="288032" cy="1487875"/>
          </a:xfrm>
          <a:prstGeom prst="down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6300192" y="422108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latin typeface="Comic Sans MS" pitchFamily="66" charset="0"/>
              </a:rPr>
              <a:t>24</a:t>
            </a:r>
            <a:r>
              <a:rPr lang="it-IT" sz="2800" b="1" baseline="30000" dirty="0" smtClean="0">
                <a:latin typeface="Comic Sans MS" pitchFamily="66" charset="0"/>
              </a:rPr>
              <a:t>2</a:t>
            </a:r>
            <a:r>
              <a:rPr lang="it-IT" sz="2800" b="1" dirty="0" smtClean="0">
                <a:latin typeface="Comic Sans MS" pitchFamily="66" charset="0"/>
              </a:rPr>
              <a:t> = 576</a:t>
            </a:r>
            <a:endParaRPr lang="it-IT" sz="2800" b="1" dirty="0">
              <a:latin typeface="Comic Sans MS" pitchFamily="66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851920" y="4249966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latin typeface="Comic Sans MS" pitchFamily="66" charset="0"/>
              </a:rPr>
              <a:t>25</a:t>
            </a:r>
            <a:r>
              <a:rPr lang="it-IT" sz="2800" b="1" baseline="30000" dirty="0" smtClean="0">
                <a:latin typeface="Comic Sans MS" pitchFamily="66" charset="0"/>
              </a:rPr>
              <a:t>2</a:t>
            </a:r>
            <a:r>
              <a:rPr lang="it-IT" sz="2800" b="1" dirty="0" smtClean="0">
                <a:latin typeface="Comic Sans MS" pitchFamily="66" charset="0"/>
              </a:rPr>
              <a:t> = 625</a:t>
            </a:r>
            <a:endParaRPr lang="it-IT" sz="2800" b="1" dirty="0">
              <a:latin typeface="Comic Sans MS" pitchFamily="66" charset="0"/>
            </a:endParaRPr>
          </a:p>
        </p:txBody>
      </p:sp>
      <p:sp>
        <p:nvSpPr>
          <p:cNvPr id="12" name="Freccia in giù 11"/>
          <p:cNvSpPr/>
          <p:nvPr/>
        </p:nvSpPr>
        <p:spPr>
          <a:xfrm rot="2954550">
            <a:off x="4715012" y="4574773"/>
            <a:ext cx="288032" cy="1079977"/>
          </a:xfrm>
          <a:prstGeom prst="down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in giù 13"/>
          <p:cNvSpPr/>
          <p:nvPr/>
        </p:nvSpPr>
        <p:spPr>
          <a:xfrm rot="4340694">
            <a:off x="5936614" y="3707565"/>
            <a:ext cx="288032" cy="2978054"/>
          </a:xfrm>
          <a:prstGeom prst="down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3923928" y="537321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latin typeface="Comic Sans MS" pitchFamily="66" charset="0"/>
              </a:rPr>
              <a:t>49</a:t>
            </a:r>
            <a:endParaRPr lang="it-IT" sz="28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/>
      <p:bldP spid="12" grpId="0" animBg="1"/>
      <p:bldP spid="14" grpId="0" animBg="1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Tabella 12"/>
          <p:cNvGraphicFramePr>
            <a:graphicFrameLocks noGrp="1"/>
          </p:cNvGraphicFramePr>
          <p:nvPr/>
        </p:nvGraphicFramePr>
        <p:xfrm>
          <a:off x="2915816" y="1772816"/>
          <a:ext cx="3744416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736600" dist="279400" dir="2820000" sx="96000" sy="96000" rotWithShape="0">
                    <a:srgbClr val="FFFF00"/>
                  </a:outerShdw>
                </a:effectLst>
                <a:tableStyleId>{638B1855-1B75-4FBE-930C-398BA8C253C6}</a:tableStyleId>
              </a:tblPr>
              <a:tblGrid>
                <a:gridCol w="1152128"/>
                <a:gridCol w="1296144"/>
                <a:gridCol w="1296144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Cateto 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Cateto 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Ipotenusa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25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23528" y="260648"/>
            <a:ext cx="8316416" cy="1152128"/>
          </a:xfrm>
          <a:prstGeom prst="rect">
            <a:avLst/>
          </a:prstGeom>
          <a:solidFill>
            <a:srgbClr val="F2F2F2"/>
          </a:solidFill>
          <a:ln w="57150" cmpd="thinThick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</a:pPr>
            <a:r>
              <a:rPr lang="it-IT" sz="2000" b="1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 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Come completare </a:t>
            </a:r>
            <a:r>
              <a:rPr kumimoji="0" lang="it-IT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la tabella inserendo i numeri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che sono andati  </a:t>
            </a:r>
            <a:r>
              <a:rPr kumimoji="0" lang="it-IT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 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</a:pPr>
            <a:r>
              <a:rPr lang="it-IT" sz="2000" b="1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  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perduti?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</a:pPr>
            <a:r>
              <a:rPr lang="it-IT" sz="2000" b="1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 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Individuali e sostituiscili ai puntini.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ccia a destra 5"/>
          <p:cNvSpPr/>
          <p:nvPr/>
        </p:nvSpPr>
        <p:spPr>
          <a:xfrm>
            <a:off x="2339752" y="2276872"/>
            <a:ext cx="1224136" cy="144016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5496" y="2060848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Comic Sans MS" pitchFamily="66" charset="0"/>
              </a:rPr>
              <a:t>Lo sappiamo</a:t>
            </a:r>
            <a:endParaRPr lang="it-IT" sz="2800" dirty="0">
              <a:latin typeface="Comic Sans MS" pitchFamily="66" charset="0"/>
            </a:endParaRPr>
          </a:p>
        </p:txBody>
      </p:sp>
      <p:sp>
        <p:nvSpPr>
          <p:cNvPr id="8" name="Freccia in giù 7"/>
          <p:cNvSpPr/>
          <p:nvPr/>
        </p:nvSpPr>
        <p:spPr>
          <a:xfrm rot="2935119">
            <a:off x="5516762" y="2882369"/>
            <a:ext cx="288032" cy="1497434"/>
          </a:xfrm>
          <a:prstGeom prst="down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in giù 8"/>
          <p:cNvSpPr/>
          <p:nvPr/>
        </p:nvSpPr>
        <p:spPr>
          <a:xfrm rot="18238135">
            <a:off x="6020164" y="2862002"/>
            <a:ext cx="288032" cy="1487875"/>
          </a:xfrm>
          <a:prstGeom prst="down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6300192" y="422108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latin typeface="Comic Sans MS" pitchFamily="66" charset="0"/>
              </a:rPr>
              <a:t>24</a:t>
            </a:r>
            <a:r>
              <a:rPr lang="it-IT" sz="2800" b="1" baseline="30000" dirty="0" smtClean="0">
                <a:latin typeface="Comic Sans MS" pitchFamily="66" charset="0"/>
              </a:rPr>
              <a:t>2</a:t>
            </a:r>
            <a:r>
              <a:rPr lang="it-IT" sz="2800" b="1" dirty="0" smtClean="0">
                <a:latin typeface="Comic Sans MS" pitchFamily="66" charset="0"/>
              </a:rPr>
              <a:t> = 576</a:t>
            </a:r>
            <a:endParaRPr lang="it-IT" sz="2800" b="1" dirty="0">
              <a:latin typeface="Comic Sans MS" pitchFamily="66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851920" y="4249966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latin typeface="Comic Sans MS" pitchFamily="66" charset="0"/>
              </a:rPr>
              <a:t>25</a:t>
            </a:r>
            <a:r>
              <a:rPr lang="it-IT" sz="2800" b="1" baseline="30000" dirty="0" smtClean="0">
                <a:latin typeface="Comic Sans MS" pitchFamily="66" charset="0"/>
              </a:rPr>
              <a:t>2</a:t>
            </a:r>
            <a:r>
              <a:rPr lang="it-IT" sz="2800" b="1" dirty="0" smtClean="0">
                <a:latin typeface="Comic Sans MS" pitchFamily="66" charset="0"/>
              </a:rPr>
              <a:t> = 625</a:t>
            </a:r>
            <a:endParaRPr lang="it-IT" sz="2800" b="1" dirty="0">
              <a:latin typeface="Comic Sans MS" pitchFamily="66" charset="0"/>
            </a:endParaRPr>
          </a:p>
        </p:txBody>
      </p:sp>
      <p:sp>
        <p:nvSpPr>
          <p:cNvPr id="12" name="Freccia in giù 11"/>
          <p:cNvSpPr/>
          <p:nvPr/>
        </p:nvSpPr>
        <p:spPr>
          <a:xfrm rot="2954550">
            <a:off x="4715012" y="4574773"/>
            <a:ext cx="288032" cy="1079977"/>
          </a:xfrm>
          <a:prstGeom prst="down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in giù 13"/>
          <p:cNvSpPr/>
          <p:nvPr/>
        </p:nvSpPr>
        <p:spPr>
          <a:xfrm rot="4340694">
            <a:off x="5936614" y="3707565"/>
            <a:ext cx="288032" cy="2978054"/>
          </a:xfrm>
          <a:prstGeom prst="down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3923928" y="537321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latin typeface="Comic Sans MS" pitchFamily="66" charset="0"/>
              </a:rPr>
              <a:t>49</a:t>
            </a:r>
            <a:endParaRPr lang="it-IT" sz="2800" b="1" dirty="0">
              <a:latin typeface="Comic Sans MS" pitchFamily="66" charset="0"/>
            </a:endParaRPr>
          </a:p>
        </p:txBody>
      </p:sp>
      <p:sp>
        <p:nvSpPr>
          <p:cNvPr id="16" name="Freccia circolare a sinistra 15"/>
          <p:cNvSpPr/>
          <p:nvPr/>
        </p:nvSpPr>
        <p:spPr>
          <a:xfrm flipH="1" flipV="1">
            <a:off x="971600" y="2492896"/>
            <a:ext cx="2592288" cy="3384376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0000"/>
            <a:lum/>
          </a:blip>
          <a:srcRect/>
          <a:tile tx="0" ty="0" sx="100000" sy="100000" flip="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entrosangiorgio.com/occultismo/immagini/pitagor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716522" cy="5013176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3779912" y="2780928"/>
            <a:ext cx="53285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 smtClean="0">
                <a:latin typeface="Comic Sans MS" pitchFamily="66" charset="0"/>
              </a:rPr>
              <a:t>Il greco Pitagora (575 </a:t>
            </a:r>
            <a:r>
              <a:rPr lang="it-IT" sz="2800" dirty="0" err="1" smtClean="0">
                <a:latin typeface="Comic Sans MS" pitchFamily="66" charset="0"/>
              </a:rPr>
              <a:t>a.c</a:t>
            </a:r>
            <a:r>
              <a:rPr lang="it-IT" sz="2800" dirty="0" smtClean="0">
                <a:latin typeface="Comic Sans MS" pitchFamily="66" charset="0"/>
              </a:rPr>
              <a:t> – 495 a.c.) ha generalizzato la relazione che sussiste tra i tre lati dei triangoli rettangoli, enunciando il teorema: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79512" y="5229200"/>
            <a:ext cx="8640960" cy="1384995"/>
          </a:xfrm>
          <a:prstGeom prst="rect">
            <a:avLst/>
          </a:prstGeom>
          <a:solidFill>
            <a:schemeClr val="tx2">
              <a:lumMod val="75000"/>
            </a:schemeClr>
          </a:solidFill>
          <a:ln w="317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i="1" dirty="0" smtClean="0">
                <a:solidFill>
                  <a:srgbClr val="FFFF00"/>
                </a:solidFill>
                <a:latin typeface="Comic Sans MS" pitchFamily="66" charset="0"/>
              </a:rPr>
              <a:t>In un triangolo rettangolo, l'area del quadrato costruito sull'ipotenusa è equivalente alla somma delle aree dei quadrati costruiti sui due cateti.</a:t>
            </a:r>
            <a:endParaRPr lang="it-IT" sz="28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4549676"/>
            <a:ext cx="784887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t-IT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sz="3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Cos’era scritto sulla tavoletta?</a:t>
            </a:r>
            <a:br>
              <a:rPr kumimoji="0" lang="it-IT" sz="3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</a:br>
            <a:r>
              <a:rPr kumimoji="0" lang="it-IT" sz="3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 Quali erano i numeri che sono      andati perduti?</a:t>
            </a:r>
            <a:endParaRPr kumimoji="0" lang="it-IT" sz="36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Segoe Print" pitchFamily="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magine 4" descr="800px-Plimpton_322 babilon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404664"/>
            <a:ext cx="4876800" cy="3383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3978684" y="3607520"/>
            <a:ext cx="4055700" cy="31511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1115616" y="476672"/>
            <a:ext cx="6912768" cy="1138773"/>
          </a:xfrm>
          <a:prstGeom prst="rect">
            <a:avLst/>
          </a:prstGeom>
          <a:solidFill>
            <a:srgbClr val="EBE626">
              <a:alpha val="69020"/>
            </a:srgbClr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latin typeface="Comic Sans MS" pitchFamily="66" charset="0"/>
              </a:rPr>
              <a:t>Riformulazione del problema:</a:t>
            </a:r>
          </a:p>
          <a:p>
            <a:pPr algn="just"/>
            <a:r>
              <a:rPr lang="it-IT" sz="2000" dirty="0">
                <a:latin typeface="Comic Sans MS" pitchFamily="66" charset="0"/>
              </a:rPr>
              <a:t>	</a:t>
            </a:r>
            <a:r>
              <a:rPr lang="it-IT" sz="2000" dirty="0" smtClean="0">
                <a:latin typeface="Comic Sans MS" pitchFamily="66" charset="0"/>
              </a:rPr>
              <a:t>        quanto devono misurare i tre lati di un  </a:t>
            </a:r>
          </a:p>
          <a:p>
            <a:pPr algn="just"/>
            <a:r>
              <a:rPr lang="it-IT" sz="2000" dirty="0" smtClean="0">
                <a:latin typeface="Comic Sans MS" pitchFamily="66" charset="0"/>
              </a:rPr>
              <a:t>                    triangolo affinché  sia  rettangolo?</a:t>
            </a:r>
            <a:endParaRPr lang="it-IT" sz="2000" dirty="0">
              <a:latin typeface="Comic Sans MS" pitchFamily="66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115616" y="2060848"/>
            <a:ext cx="6912768" cy="1261884"/>
          </a:xfrm>
          <a:prstGeom prst="rect">
            <a:avLst/>
          </a:prstGeom>
          <a:solidFill>
            <a:srgbClr val="EBE626">
              <a:alpha val="62000"/>
            </a:srgbClr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latin typeface="Comic Sans MS" pitchFamily="66" charset="0"/>
              </a:rPr>
              <a:t>Suggerimento:</a:t>
            </a:r>
          </a:p>
          <a:p>
            <a:pPr algn="just"/>
            <a:r>
              <a:rPr lang="it-IT" sz="2800" dirty="0">
                <a:latin typeface="Comic Sans MS" pitchFamily="66" charset="0"/>
              </a:rPr>
              <a:t> </a:t>
            </a:r>
            <a:r>
              <a:rPr lang="it-IT" sz="2800" dirty="0" smtClean="0">
                <a:latin typeface="Comic Sans MS" pitchFamily="66" charset="0"/>
              </a:rPr>
              <a:t>                   </a:t>
            </a:r>
            <a:r>
              <a:rPr lang="it-IT" sz="2000" dirty="0" smtClean="0">
                <a:latin typeface="Comic Sans MS" pitchFamily="66" charset="0"/>
              </a:rPr>
              <a:t>studia </a:t>
            </a:r>
            <a:r>
              <a:rPr lang="it-IT" sz="2000" dirty="0">
                <a:latin typeface="Comic Sans MS" pitchFamily="66" charset="0"/>
              </a:rPr>
              <a:t>la figura cinese </a:t>
            </a:r>
            <a:r>
              <a:rPr lang="it-IT" sz="2000" dirty="0" smtClean="0">
                <a:latin typeface="Comic Sans MS" pitchFamily="66" charset="0"/>
              </a:rPr>
              <a:t>e trova </a:t>
            </a:r>
            <a:r>
              <a:rPr lang="it-IT" sz="2000" dirty="0">
                <a:latin typeface="Comic Sans MS" pitchFamily="66" charset="0"/>
              </a:rPr>
              <a:t>le </a:t>
            </a:r>
            <a:endParaRPr lang="it-IT" sz="2000" dirty="0" smtClean="0">
              <a:latin typeface="Comic Sans MS" pitchFamily="66" charset="0"/>
            </a:endParaRPr>
          </a:p>
          <a:p>
            <a:pPr algn="just"/>
            <a:r>
              <a:rPr lang="it-IT" sz="2000" dirty="0" smtClean="0">
                <a:latin typeface="Comic Sans MS" pitchFamily="66" charset="0"/>
              </a:rPr>
              <a:t>                            informazioni nascoste</a:t>
            </a:r>
            <a:endParaRPr lang="it-IT" sz="2000" dirty="0">
              <a:latin typeface="Comic Sans MS" pitchFamily="66" charset="0"/>
            </a:endParaRPr>
          </a:p>
        </p:txBody>
      </p:sp>
      <p:pic>
        <p:nvPicPr>
          <p:cNvPr id="6" name="Immagine 5" descr="china_proof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3673902"/>
            <a:ext cx="3888432" cy="29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1907704" y="2780928"/>
            <a:ext cx="4536504" cy="35283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 descr="china_proof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852936"/>
            <a:ext cx="4392488" cy="3385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971600" y="404664"/>
            <a:ext cx="6912768" cy="1877437"/>
          </a:xfrm>
          <a:prstGeom prst="rect">
            <a:avLst/>
          </a:prstGeom>
          <a:solidFill>
            <a:srgbClr val="EBE626">
              <a:alpha val="62000"/>
            </a:srgbClr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Comic Sans MS" pitchFamily="66" charset="0"/>
              </a:rPr>
              <a:t>Suggerimento:</a:t>
            </a:r>
          </a:p>
          <a:p>
            <a:r>
              <a:rPr lang="it-IT" sz="2800" dirty="0">
                <a:latin typeface="Comic Sans MS" pitchFamily="66" charset="0"/>
              </a:rPr>
              <a:t> </a:t>
            </a:r>
            <a:r>
              <a:rPr lang="it-IT" sz="2800" dirty="0" smtClean="0">
                <a:latin typeface="Comic Sans MS" pitchFamily="66" charset="0"/>
              </a:rPr>
              <a:t>                   </a:t>
            </a:r>
            <a:r>
              <a:rPr lang="it-IT" sz="2000" dirty="0" smtClean="0">
                <a:latin typeface="Comic Sans MS" pitchFamily="66" charset="0"/>
              </a:rPr>
              <a:t>studia </a:t>
            </a:r>
            <a:r>
              <a:rPr lang="it-IT" sz="2000" dirty="0">
                <a:latin typeface="Comic Sans MS" pitchFamily="66" charset="0"/>
              </a:rPr>
              <a:t>la figura cinese per trovare le informazioni </a:t>
            </a:r>
            <a:r>
              <a:rPr lang="it-IT" sz="2000" dirty="0" smtClean="0">
                <a:latin typeface="Comic Sans MS" pitchFamily="66" charset="0"/>
              </a:rPr>
              <a:t>nascoste.</a:t>
            </a:r>
          </a:p>
          <a:p>
            <a:r>
              <a:rPr lang="it-IT" sz="2000" dirty="0">
                <a:latin typeface="Comic Sans MS" pitchFamily="66" charset="0"/>
              </a:rPr>
              <a:t> </a:t>
            </a:r>
            <a:r>
              <a:rPr lang="it-IT" sz="2000" dirty="0" smtClean="0">
                <a:latin typeface="Comic Sans MS" pitchFamily="66" charset="0"/>
              </a:rPr>
              <a:t>                          Controlla </a:t>
            </a:r>
            <a:r>
              <a:rPr lang="it-IT" sz="2000" dirty="0">
                <a:latin typeface="Comic Sans MS" pitchFamily="66" charset="0"/>
              </a:rPr>
              <a:t>se il lato lungo del triangolo sia proprio di cinque quadratini. 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6732240" y="3573016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  <a:latin typeface="Comic Sans MS" pitchFamily="66" charset="0"/>
              </a:rPr>
              <a:t>Quanto misura?</a:t>
            </a:r>
            <a:endParaRPr lang="it-IT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Freccia angolare in su 8"/>
          <p:cNvSpPr/>
          <p:nvPr/>
        </p:nvSpPr>
        <p:spPr>
          <a:xfrm rot="5400000" flipV="1">
            <a:off x="6120172" y="3609020"/>
            <a:ext cx="1656184" cy="2592288"/>
          </a:xfrm>
          <a:prstGeom prst="bentUpArrow">
            <a:avLst>
              <a:gd name="adj1" fmla="val 23802"/>
              <a:gd name="adj2" fmla="val 18489"/>
              <a:gd name="adj3" fmla="val 25000"/>
            </a:avLst>
          </a:prstGeom>
          <a:solidFill>
            <a:srgbClr val="FF0000"/>
          </a:solidFill>
          <a:ln w="31750">
            <a:solidFill>
              <a:srgbClr val="EBE6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1910704" y="2780928"/>
            <a:ext cx="4536504" cy="35283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 descr="china_proof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852936"/>
            <a:ext cx="4392488" cy="3385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sellaDiTesto 9"/>
          <p:cNvSpPr txBox="1"/>
          <p:nvPr/>
        </p:nvSpPr>
        <p:spPr>
          <a:xfrm>
            <a:off x="251520" y="620688"/>
            <a:ext cx="8712968" cy="707886"/>
          </a:xfrm>
          <a:prstGeom prst="rect">
            <a:avLst/>
          </a:prstGeom>
          <a:solidFill>
            <a:srgbClr val="FFFF00"/>
          </a:solidFill>
          <a:ln w="412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latin typeface="Comic Sans MS" pitchFamily="66" charset="0"/>
              </a:rPr>
              <a:t>Ci sono quattro rettangoli 3 x 4</a:t>
            </a:r>
            <a:endParaRPr lang="it-IT" sz="4000" b="1" dirty="0">
              <a:latin typeface="Comic Sans MS" pitchFamily="66" charset="0"/>
            </a:endParaRPr>
          </a:p>
        </p:txBody>
      </p:sp>
      <p:sp>
        <p:nvSpPr>
          <p:cNvPr id="11" name="Freccia in giù 10"/>
          <p:cNvSpPr/>
          <p:nvPr/>
        </p:nvSpPr>
        <p:spPr>
          <a:xfrm>
            <a:off x="3131840" y="1484784"/>
            <a:ext cx="792088" cy="1224136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 smtClean="0">
                <a:solidFill>
                  <a:srgbClr val="FFFF00"/>
                </a:solidFill>
                <a:latin typeface="Comic Sans MS" pitchFamily="66" charset="0"/>
              </a:rPr>
              <a:t>1</a:t>
            </a:r>
            <a:endParaRPr lang="it-IT" sz="36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771800" y="2924944"/>
            <a:ext cx="1512168" cy="1872208"/>
          </a:xfrm>
          <a:prstGeom prst="rect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in giù 12"/>
          <p:cNvSpPr/>
          <p:nvPr/>
        </p:nvSpPr>
        <p:spPr>
          <a:xfrm>
            <a:off x="4860032" y="1484784"/>
            <a:ext cx="792088" cy="1224136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>
                <a:solidFill>
                  <a:srgbClr val="FFFF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4283968" y="2924944"/>
            <a:ext cx="2016224" cy="1368152"/>
          </a:xfrm>
          <a:prstGeom prst="rect">
            <a:avLst/>
          </a:prstGeom>
          <a:solidFill>
            <a:srgbClr val="00B0F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ngolare in su 14"/>
          <p:cNvSpPr/>
          <p:nvPr/>
        </p:nvSpPr>
        <p:spPr>
          <a:xfrm rot="5400000">
            <a:off x="-432556" y="2816932"/>
            <a:ext cx="4320480" cy="1944216"/>
          </a:xfrm>
          <a:prstGeom prst="bent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36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7" name="Freccia angolare in su 16"/>
          <p:cNvSpPr/>
          <p:nvPr/>
        </p:nvSpPr>
        <p:spPr>
          <a:xfrm rot="5400000" flipV="1">
            <a:off x="4932040" y="2780928"/>
            <a:ext cx="4392488" cy="1800200"/>
          </a:xfrm>
          <a:prstGeom prst="bent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asellaDiTesto 17"/>
          <p:cNvSpPr txBox="1"/>
          <p:nvPr/>
        </p:nvSpPr>
        <p:spPr>
          <a:xfrm>
            <a:off x="1187624" y="5158933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solidFill>
                  <a:srgbClr val="FFFF00"/>
                </a:solidFill>
                <a:latin typeface="Comic Sans MS" pitchFamily="66" charset="0"/>
              </a:rPr>
              <a:t>3</a:t>
            </a:r>
            <a:endParaRPr lang="it-IT" sz="36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7083654" y="5141681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solidFill>
                  <a:srgbClr val="FFFF00"/>
                </a:solidFill>
                <a:latin typeface="Comic Sans MS" pitchFamily="66" charset="0"/>
              </a:rPr>
              <a:t>4</a:t>
            </a:r>
            <a:endParaRPr lang="it-IT" sz="36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2763174" y="4797152"/>
            <a:ext cx="2016224" cy="1368152"/>
          </a:xfrm>
          <a:prstGeom prst="rect">
            <a:avLst/>
          </a:prstGeom>
          <a:solidFill>
            <a:schemeClr val="accent3">
              <a:lumMod val="75000"/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4805276" y="4293096"/>
            <a:ext cx="1440160" cy="1872208"/>
          </a:xfrm>
          <a:prstGeom prst="rect">
            <a:avLst/>
          </a:prstGeom>
          <a:solidFill>
            <a:schemeClr val="accent6">
              <a:lumMod val="75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126728" y="260648"/>
            <a:ext cx="4536504" cy="35283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 descr="china_proof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332656"/>
            <a:ext cx="4392488" cy="3385876"/>
          </a:xfrm>
          <a:prstGeom prst="rect">
            <a:avLst/>
          </a:prstGeom>
          <a:solidFill>
            <a:schemeClr val="accent6">
              <a:lumMod val="75000"/>
              <a:alpha val="35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10" name="CasellaDiTesto 9"/>
          <p:cNvSpPr txBox="1"/>
          <p:nvPr/>
        </p:nvSpPr>
        <p:spPr>
          <a:xfrm>
            <a:off x="90252" y="5013176"/>
            <a:ext cx="8964488" cy="707886"/>
          </a:xfrm>
          <a:prstGeom prst="rect">
            <a:avLst/>
          </a:prstGeom>
          <a:solidFill>
            <a:srgbClr val="FFFF00"/>
          </a:solidFill>
          <a:ln w="412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latin typeface="Comic Sans MS" pitchFamily="66" charset="0"/>
              </a:rPr>
              <a:t>L’area del quadrato è 25 quadretti</a:t>
            </a:r>
            <a:endParaRPr lang="it-IT" sz="4000" b="1" dirty="0">
              <a:latin typeface="Comic Sans MS" pitchFamily="66" charset="0"/>
            </a:endParaRPr>
          </a:p>
        </p:txBody>
      </p:sp>
      <p:sp>
        <p:nvSpPr>
          <p:cNvPr id="16" name="Freccia curva 15"/>
          <p:cNvSpPr/>
          <p:nvPr/>
        </p:nvSpPr>
        <p:spPr>
          <a:xfrm>
            <a:off x="1907704" y="908720"/>
            <a:ext cx="1440160" cy="3168352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2" name="Freccia curva 21"/>
          <p:cNvSpPr/>
          <p:nvPr/>
        </p:nvSpPr>
        <p:spPr>
          <a:xfrm flipH="1">
            <a:off x="6444208" y="908720"/>
            <a:ext cx="1440160" cy="3240360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3" name="Freccia in su 22"/>
          <p:cNvSpPr/>
          <p:nvPr/>
        </p:nvSpPr>
        <p:spPr>
          <a:xfrm>
            <a:off x="3635896" y="3068960"/>
            <a:ext cx="576064" cy="1080120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Freccia in su 23"/>
          <p:cNvSpPr/>
          <p:nvPr/>
        </p:nvSpPr>
        <p:spPr>
          <a:xfrm>
            <a:off x="5436096" y="2924944"/>
            <a:ext cx="576064" cy="1224136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Freccia in su 24"/>
          <p:cNvSpPr/>
          <p:nvPr/>
        </p:nvSpPr>
        <p:spPr>
          <a:xfrm>
            <a:off x="4427984" y="2276872"/>
            <a:ext cx="576064" cy="1944216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/>
          <p:cNvSpPr txBox="1"/>
          <p:nvPr/>
        </p:nvSpPr>
        <p:spPr>
          <a:xfrm>
            <a:off x="899592" y="4149080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latin typeface="Comic Sans MS" pitchFamily="66" charset="0"/>
              </a:rPr>
              <a:t>12:2=6</a:t>
            </a:r>
            <a:endParaRPr lang="it-IT" sz="4000" b="1" dirty="0">
              <a:latin typeface="Comic Sans MS" pitchFamily="66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3635896" y="414908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latin typeface="Comic Sans MS" pitchFamily="66" charset="0"/>
              </a:rPr>
              <a:t>6</a:t>
            </a:r>
            <a:endParaRPr lang="it-IT" sz="4000" b="1" dirty="0">
              <a:latin typeface="Comic Sans MS" pitchFamily="66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5508104" y="414908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latin typeface="Comic Sans MS" pitchFamily="66" charset="0"/>
              </a:rPr>
              <a:t>6</a:t>
            </a:r>
            <a:endParaRPr lang="it-IT" sz="4000" b="1" dirty="0">
              <a:latin typeface="Comic Sans MS" pitchFamily="66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7452320" y="414908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latin typeface="Comic Sans MS" pitchFamily="66" charset="0"/>
              </a:rPr>
              <a:t>6</a:t>
            </a:r>
            <a:endParaRPr lang="it-IT" sz="4000" b="1" dirty="0">
              <a:latin typeface="Comic Sans MS" pitchFamily="66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4488366" y="42210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latin typeface="Comic Sans MS" pitchFamily="66" charset="0"/>
              </a:rPr>
              <a:t>1</a:t>
            </a:r>
          </a:p>
        </p:txBody>
      </p:sp>
      <p:sp>
        <p:nvSpPr>
          <p:cNvPr id="31" name="CasellaDiTesto 30"/>
          <p:cNvSpPr txBox="1"/>
          <p:nvPr/>
        </p:nvSpPr>
        <p:spPr>
          <a:xfrm>
            <a:off x="899592" y="6021288"/>
            <a:ext cx="7560840" cy="707886"/>
          </a:xfrm>
          <a:prstGeom prst="rect">
            <a:avLst/>
          </a:prstGeom>
          <a:solidFill>
            <a:schemeClr val="tx1"/>
          </a:solidFill>
          <a:ln w="603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FFFF00"/>
                </a:solidFill>
                <a:latin typeface="Comic Sans MS" pitchFamily="66" charset="0"/>
              </a:rPr>
              <a:t>Il lato misura 5 quadretti !!</a:t>
            </a:r>
            <a:endParaRPr lang="it-IT" sz="40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2" name="Triangolo rettangolo 31"/>
          <p:cNvSpPr/>
          <p:nvPr/>
        </p:nvSpPr>
        <p:spPr>
          <a:xfrm>
            <a:off x="4499992" y="367160"/>
            <a:ext cx="1944216" cy="1368152"/>
          </a:xfrm>
          <a:prstGeom prst="rtTriangle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Triangolo rettangolo 32"/>
          <p:cNvSpPr/>
          <p:nvPr/>
        </p:nvSpPr>
        <p:spPr>
          <a:xfrm flipH="1">
            <a:off x="2979589" y="412022"/>
            <a:ext cx="1520402" cy="1800200"/>
          </a:xfrm>
          <a:prstGeom prst="rtTriangle">
            <a:avLst/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Triangolo rettangolo 33"/>
          <p:cNvSpPr/>
          <p:nvPr/>
        </p:nvSpPr>
        <p:spPr>
          <a:xfrm rot="10800000">
            <a:off x="2987824" y="2276872"/>
            <a:ext cx="2016224" cy="1368152"/>
          </a:xfrm>
          <a:prstGeom prst="rtTriangle">
            <a:avLst/>
          </a:prstGeom>
          <a:solidFill>
            <a:srgbClr val="92D05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Triangolo rettangolo 36"/>
          <p:cNvSpPr/>
          <p:nvPr/>
        </p:nvSpPr>
        <p:spPr>
          <a:xfrm rot="5400000">
            <a:off x="4716016" y="2060848"/>
            <a:ext cx="1944216" cy="1368152"/>
          </a:xfrm>
          <a:prstGeom prst="rtTriangle">
            <a:avLst/>
          </a:prstGeom>
          <a:solidFill>
            <a:schemeClr val="accent6">
              <a:lumMod val="75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2" grpId="0" animBg="1"/>
      <p:bldP spid="23" grpId="0" animBg="1"/>
      <p:bldP spid="24" grpId="0" animBg="1"/>
      <p:bldP spid="25" grpId="0" animBg="1"/>
      <p:bldP spid="27" grpId="1"/>
      <p:bldP spid="28" grpId="0"/>
      <p:bldP spid="29" grpId="0"/>
      <p:bldP spid="30" grpId="0"/>
      <p:bldP spid="31" grpId="0" animBg="1"/>
      <p:bldP spid="32" grpId="0" animBg="1"/>
      <p:bldP spid="34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683568" y="2924944"/>
            <a:ext cx="4536504" cy="35283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 descr="china_proof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996952"/>
            <a:ext cx="4392488" cy="3385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251520" y="116632"/>
            <a:ext cx="8712968" cy="1754326"/>
          </a:xfrm>
          <a:prstGeom prst="rect">
            <a:avLst/>
          </a:prstGeom>
          <a:solidFill>
            <a:srgbClr val="EBE626">
              <a:alpha val="62000"/>
            </a:srgbClr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Comic Sans MS" pitchFamily="66" charset="0"/>
              </a:rPr>
              <a:t>Suggerimento:</a:t>
            </a:r>
            <a:endParaRPr lang="it-IT" sz="1200" dirty="0" smtClean="0">
              <a:latin typeface="Comic Sans MS" pitchFamily="66" charset="0"/>
            </a:endParaRPr>
          </a:p>
          <a:p>
            <a:pPr algn="just"/>
            <a:r>
              <a:rPr lang="it-IT" sz="1200" dirty="0">
                <a:latin typeface="Comic Sans MS" pitchFamily="66" charset="0"/>
              </a:rPr>
              <a:t> </a:t>
            </a:r>
            <a:r>
              <a:rPr lang="it-IT" sz="1200" dirty="0" smtClean="0">
                <a:latin typeface="Comic Sans MS" pitchFamily="66" charset="0"/>
              </a:rPr>
              <a:t>                   </a:t>
            </a:r>
            <a:r>
              <a:rPr lang="it-IT" sz="2000" dirty="0" smtClean="0">
                <a:latin typeface="Comic Sans MS" pitchFamily="66" charset="0"/>
              </a:rPr>
              <a:t>studia </a:t>
            </a:r>
            <a:r>
              <a:rPr lang="it-IT" sz="2000" dirty="0">
                <a:latin typeface="Comic Sans MS" pitchFamily="66" charset="0"/>
              </a:rPr>
              <a:t>la figura cinese per trovare le informazioni </a:t>
            </a:r>
            <a:r>
              <a:rPr lang="it-IT" sz="2000" dirty="0" smtClean="0">
                <a:latin typeface="Comic Sans MS" pitchFamily="66" charset="0"/>
              </a:rPr>
              <a:t>nascoste. </a:t>
            </a:r>
          </a:p>
          <a:p>
            <a:pPr algn="just"/>
            <a:r>
              <a:rPr lang="it-IT" sz="2000" dirty="0" smtClean="0">
                <a:latin typeface="Comic Sans MS" pitchFamily="66" charset="0"/>
              </a:rPr>
              <a:t>La tua attenzione deve essere guidata dallo scopo della ricerca:  completare la </a:t>
            </a:r>
            <a:r>
              <a:rPr lang="it-IT" sz="2000" smtClean="0">
                <a:latin typeface="Comic Sans MS" pitchFamily="66" charset="0"/>
              </a:rPr>
              <a:t>tabella babilonese, </a:t>
            </a:r>
            <a:r>
              <a:rPr lang="it-IT" sz="2000" dirty="0" smtClean="0">
                <a:latin typeface="Comic Sans MS" pitchFamily="66" charset="0"/>
              </a:rPr>
              <a:t>individuando la misura dei tre lati dei </a:t>
            </a:r>
            <a:r>
              <a:rPr lang="it-IT" sz="2000" smtClean="0">
                <a:latin typeface="Comic Sans MS" pitchFamily="66" charset="0"/>
              </a:rPr>
              <a:t>triangoli rettangoli</a:t>
            </a:r>
            <a:endParaRPr lang="it-IT" sz="2000" dirty="0" smtClean="0">
              <a:latin typeface="Comic Sans MS" pitchFamily="66" charset="0"/>
            </a:endParaRPr>
          </a:p>
        </p:txBody>
      </p:sp>
      <p:sp>
        <p:nvSpPr>
          <p:cNvPr id="11" name="Triangolo rettangolo 10"/>
          <p:cNvSpPr/>
          <p:nvPr/>
        </p:nvSpPr>
        <p:spPr>
          <a:xfrm rot="10800000">
            <a:off x="1547664" y="4941168"/>
            <a:ext cx="2016224" cy="1368152"/>
          </a:xfrm>
          <a:prstGeom prst="rtTriangle">
            <a:avLst/>
          </a:prstGeom>
          <a:blipFill dpi="0" rotWithShape="1">
            <a:blip r:embed="rId4" cstate="print">
              <a:alphaModFix amt="7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Triangolo rettangolo 7"/>
          <p:cNvSpPr/>
          <p:nvPr/>
        </p:nvSpPr>
        <p:spPr>
          <a:xfrm rot="5400000">
            <a:off x="3347864" y="4653136"/>
            <a:ext cx="1872208" cy="1440160"/>
          </a:xfrm>
          <a:prstGeom prst="rtTriangle">
            <a:avLst/>
          </a:prstGeom>
          <a:blipFill dpi="0" rotWithShape="1">
            <a:blip r:embed="rId5" cstate="print">
              <a:alphaModFix amt="7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Triangolo rettangolo 8"/>
          <p:cNvSpPr/>
          <p:nvPr/>
        </p:nvSpPr>
        <p:spPr>
          <a:xfrm rot="16200000">
            <a:off x="1439652" y="3248980"/>
            <a:ext cx="1800200" cy="1440160"/>
          </a:xfrm>
          <a:prstGeom prst="rtTriangle">
            <a:avLst/>
          </a:prstGeom>
          <a:blipFill dpi="0" rotWithShape="1">
            <a:blip r:embed="rId6" cstate="print">
              <a:alphaModFix amt="51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Triangolo rettangolo 11"/>
          <p:cNvSpPr/>
          <p:nvPr/>
        </p:nvSpPr>
        <p:spPr>
          <a:xfrm>
            <a:off x="3059832" y="3068960"/>
            <a:ext cx="2016224" cy="1368152"/>
          </a:xfrm>
          <a:prstGeom prst="rtTriangle">
            <a:avLst/>
          </a:prstGeom>
          <a:blipFill dpi="0" rotWithShape="1">
            <a:blip r:embed="rId7" cstate="print">
              <a:alphaModFix amt="63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5796136" y="3356992"/>
            <a:ext cx="26642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latin typeface="Comic Sans MS" pitchFamily="66" charset="0"/>
              </a:rPr>
              <a:t>Ci sono quattro triangoli</a:t>
            </a:r>
          </a:p>
          <a:p>
            <a:pPr algn="ctr"/>
            <a:r>
              <a:rPr lang="it-IT" sz="3600" b="1" dirty="0" smtClean="0">
                <a:latin typeface="Comic Sans MS" pitchFamily="66" charset="0"/>
              </a:rPr>
              <a:t>uguali</a:t>
            </a:r>
            <a:endParaRPr lang="it-IT" sz="36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  <p:bldP spid="9" grpId="0" animBg="1"/>
      <p:bldP spid="12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683568" y="2636912"/>
            <a:ext cx="4536504" cy="35283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 descr="china_proof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708920"/>
            <a:ext cx="4392488" cy="3385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971600" y="404664"/>
            <a:ext cx="6912768" cy="1261884"/>
          </a:xfrm>
          <a:prstGeom prst="rect">
            <a:avLst/>
          </a:prstGeom>
          <a:solidFill>
            <a:srgbClr val="EBE626">
              <a:alpha val="62000"/>
            </a:srgbClr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Comic Sans MS" pitchFamily="66" charset="0"/>
              </a:rPr>
              <a:t>Suggerimento:</a:t>
            </a:r>
          </a:p>
          <a:p>
            <a:r>
              <a:rPr lang="it-IT" sz="2800" dirty="0">
                <a:latin typeface="Comic Sans MS" pitchFamily="66" charset="0"/>
              </a:rPr>
              <a:t> </a:t>
            </a:r>
            <a:r>
              <a:rPr lang="it-IT" sz="2800" dirty="0" smtClean="0">
                <a:latin typeface="Comic Sans MS" pitchFamily="66" charset="0"/>
              </a:rPr>
              <a:t>                   </a:t>
            </a:r>
            <a:r>
              <a:rPr lang="it-IT" sz="2000" dirty="0" smtClean="0">
                <a:latin typeface="Comic Sans MS" pitchFamily="66" charset="0"/>
              </a:rPr>
              <a:t>studia </a:t>
            </a:r>
            <a:r>
              <a:rPr lang="it-IT" sz="2000" dirty="0">
                <a:latin typeface="Comic Sans MS" pitchFamily="66" charset="0"/>
              </a:rPr>
              <a:t>la figura cinese per trovare le informazioni </a:t>
            </a:r>
            <a:r>
              <a:rPr lang="it-IT" sz="2000" dirty="0" smtClean="0">
                <a:latin typeface="Comic Sans MS" pitchFamily="66" charset="0"/>
              </a:rPr>
              <a:t>nascoste.</a:t>
            </a:r>
          </a:p>
        </p:txBody>
      </p:sp>
      <p:sp>
        <p:nvSpPr>
          <p:cNvPr id="9" name="Triangolo rettangolo 8"/>
          <p:cNvSpPr/>
          <p:nvPr/>
        </p:nvSpPr>
        <p:spPr>
          <a:xfrm rot="16200000">
            <a:off x="1439652" y="2960948"/>
            <a:ext cx="1800200" cy="1440160"/>
          </a:xfrm>
          <a:prstGeom prst="rtTriangle">
            <a:avLst/>
          </a:prstGeom>
          <a:blipFill dpi="0" rotWithShape="1">
            <a:blip r:embed="rId4" cstate="print">
              <a:alphaModFix amt="51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1547664" y="4653136"/>
            <a:ext cx="1512168" cy="1368152"/>
          </a:xfrm>
          <a:prstGeom prst="rect">
            <a:avLst/>
          </a:prstGeom>
          <a:blipFill dpi="0" rotWithShape="1">
            <a:blip r:embed="rId5" cstate="print">
              <a:alphaModFix amt="85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3059832" y="2780928"/>
            <a:ext cx="2016224" cy="1872208"/>
          </a:xfrm>
          <a:prstGeom prst="rect">
            <a:avLst/>
          </a:prstGeom>
          <a:blipFill dpi="0" rotWithShape="1">
            <a:blip r:embed="rId5" cstate="print">
              <a:alphaModFix amt="85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sinistra 14"/>
          <p:cNvSpPr/>
          <p:nvPr/>
        </p:nvSpPr>
        <p:spPr>
          <a:xfrm>
            <a:off x="5148064" y="3356992"/>
            <a:ext cx="576064" cy="504056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a sinistra 15"/>
          <p:cNvSpPr/>
          <p:nvPr/>
        </p:nvSpPr>
        <p:spPr>
          <a:xfrm>
            <a:off x="3203848" y="5085184"/>
            <a:ext cx="2520280" cy="504056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5940152" y="3140968"/>
            <a:ext cx="2376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latin typeface="Comic Sans MS" pitchFamily="66" charset="0"/>
              </a:rPr>
              <a:t>Area di 16 quadretti</a:t>
            </a:r>
            <a:endParaRPr lang="it-IT" sz="3200" b="1" dirty="0">
              <a:latin typeface="Comic Sans MS" pitchFamily="66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5940152" y="4797152"/>
            <a:ext cx="2376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latin typeface="Comic Sans MS" pitchFamily="66" charset="0"/>
              </a:rPr>
              <a:t>Area di 9 quadretti</a:t>
            </a:r>
            <a:endParaRPr lang="it-IT" sz="32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5" grpId="0" animBg="1"/>
      <p:bldP spid="16" grpId="0" animBg="1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683568" y="2636912"/>
            <a:ext cx="4536504" cy="35283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 descr="china_proof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708920"/>
            <a:ext cx="4392488" cy="3385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riangolo rettangolo 8"/>
          <p:cNvSpPr/>
          <p:nvPr/>
        </p:nvSpPr>
        <p:spPr>
          <a:xfrm rot="16200000">
            <a:off x="1439652" y="2960948"/>
            <a:ext cx="1800200" cy="1440160"/>
          </a:xfrm>
          <a:prstGeom prst="rtTriangle">
            <a:avLst/>
          </a:prstGeom>
          <a:blipFill dpi="0" rotWithShape="1">
            <a:blip r:embed="rId4" cstate="print">
              <a:alphaModFix amt="51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1547664" y="4653136"/>
            <a:ext cx="1512168" cy="1368152"/>
          </a:xfrm>
          <a:prstGeom prst="rect">
            <a:avLst/>
          </a:prstGeom>
          <a:blipFill dpi="0" rotWithShape="1">
            <a:blip r:embed="rId5" cstate="print">
              <a:alphaModFix amt="58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3059832" y="2780928"/>
            <a:ext cx="2016224" cy="1872208"/>
          </a:xfrm>
          <a:prstGeom prst="rect">
            <a:avLst/>
          </a:prstGeom>
          <a:blipFill dpi="0" rotWithShape="1">
            <a:blip r:embed="rId5" cstate="print">
              <a:alphaModFix amt="56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sinistra 14"/>
          <p:cNvSpPr/>
          <p:nvPr/>
        </p:nvSpPr>
        <p:spPr>
          <a:xfrm>
            <a:off x="5148064" y="3356992"/>
            <a:ext cx="576064" cy="504056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a sinistra 15"/>
          <p:cNvSpPr/>
          <p:nvPr/>
        </p:nvSpPr>
        <p:spPr>
          <a:xfrm>
            <a:off x="3203848" y="5085184"/>
            <a:ext cx="2520280" cy="504056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5940152" y="3140968"/>
            <a:ext cx="2376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latin typeface="Comic Sans MS" pitchFamily="66" charset="0"/>
              </a:rPr>
              <a:t>Area di 16 quadretti</a:t>
            </a:r>
            <a:endParaRPr lang="it-IT" sz="3200" b="1" dirty="0">
              <a:latin typeface="Comic Sans MS" pitchFamily="66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5940152" y="4797152"/>
            <a:ext cx="2376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latin typeface="Comic Sans MS" pitchFamily="66" charset="0"/>
              </a:rPr>
              <a:t>Area di 9 quadretti</a:t>
            </a:r>
            <a:endParaRPr lang="it-IT" sz="3200" b="1" dirty="0">
              <a:latin typeface="Comic Sans MS" pitchFamily="66" charset="0"/>
            </a:endParaRPr>
          </a:p>
        </p:txBody>
      </p:sp>
      <p:sp>
        <p:nvSpPr>
          <p:cNvPr id="12" name="Rettangolo 11"/>
          <p:cNvSpPr/>
          <p:nvPr/>
        </p:nvSpPr>
        <p:spPr>
          <a:xfrm rot="18489222">
            <a:off x="2076893" y="3182026"/>
            <a:ext cx="2406399" cy="2384891"/>
          </a:xfrm>
          <a:prstGeom prst="rect">
            <a:avLst/>
          </a:prstGeom>
          <a:solidFill>
            <a:srgbClr val="FFFF00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539552" y="404664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latin typeface="Comic Sans MS" pitchFamily="66" charset="0"/>
              </a:rPr>
              <a:t>Area di 25 quadretti</a:t>
            </a:r>
            <a:endParaRPr lang="it-IT" sz="3200" b="1" dirty="0">
              <a:latin typeface="Comic Sans MS" pitchFamily="66" charset="0"/>
            </a:endParaRPr>
          </a:p>
        </p:txBody>
      </p:sp>
      <p:sp>
        <p:nvSpPr>
          <p:cNvPr id="19" name="Freccia a sinistra 18"/>
          <p:cNvSpPr/>
          <p:nvPr/>
        </p:nvSpPr>
        <p:spPr>
          <a:xfrm rot="16200000">
            <a:off x="2339752" y="1556792"/>
            <a:ext cx="1512168" cy="504056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544</Words>
  <Application>Microsoft Office PowerPoint</Application>
  <PresentationFormat>Presentazione su schermo (4:3)</PresentationFormat>
  <Paragraphs>196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Tema di Office</vt:lpstr>
      <vt:lpstr>Diapositiva 1</vt:lpstr>
      <vt:lpstr>  Cos’era scritto sulla tavoletta?   Quali erano i numeri che sono      andati perduti? 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enrico</dc:creator>
  <cp:lastModifiedBy>enrico</cp:lastModifiedBy>
  <cp:revision>37</cp:revision>
  <dcterms:created xsi:type="dcterms:W3CDTF">2012-01-08T04:43:00Z</dcterms:created>
  <dcterms:modified xsi:type="dcterms:W3CDTF">2013-09-21T08:00:33Z</dcterms:modified>
</cp:coreProperties>
</file>