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6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D1A"/>
    <a:srgbClr val="A2287F"/>
    <a:srgbClr val="CC0066"/>
    <a:srgbClr val="CC00CC"/>
    <a:srgbClr val="009999"/>
    <a:srgbClr val="4E6256"/>
    <a:srgbClr val="367A65"/>
    <a:srgbClr val="93378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40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69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5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84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52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54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57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2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28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54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94D4-5D7F-4759-9919-CA9E5B9D7C83}" type="datetimeFigureOut">
              <a:rPr lang="it-IT" smtClean="0"/>
              <a:pPr/>
              <a:t>21/04/2015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68B7-B397-415A-BC54-3F248E89C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82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onzero.name/1/scienza_e_arte_di_paolo_manzelli_6597996.html" TargetMode="External"/><Relationship Id="rId2" Type="http://schemas.openxmlformats.org/officeDocument/2006/relationships/hyperlink" Target="http://www.psicolab.net/public/pdfart/11966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mailto:egocreanet2012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4014" y="249237"/>
            <a:ext cx="7916417" cy="676276"/>
          </a:xfrm>
        </p:spPr>
        <p:txBody>
          <a:bodyPr>
            <a:normAutofit/>
          </a:bodyPr>
          <a:lstStyle/>
          <a:p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Quantum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Brain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Theory</a:t>
            </a:r>
            <a:endParaRPr lang="it-IT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6048672" cy="5589240"/>
          </a:xfrm>
        </p:spPr>
        <p:txBody>
          <a:bodyPr>
            <a:normAutofit fontScale="25000" lnSpcReduction="20000"/>
          </a:bodyPr>
          <a:lstStyle/>
          <a:p>
            <a:endParaRPr lang="it-IT" b="1" dirty="0" smtClean="0">
              <a:solidFill>
                <a:srgbClr val="00B050"/>
              </a:solidFill>
            </a:endParaRPr>
          </a:p>
          <a:p>
            <a:pPr algn="l"/>
            <a:r>
              <a:rPr lang="it-IT" sz="6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6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cambiamento quantistico dei </a:t>
            </a:r>
            <a:r>
              <a:rPr lang="it-IT" sz="6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«modelli predittivi» </a:t>
            </a:r>
            <a:r>
              <a:rPr lang="it-IT" sz="6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6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percezione cerebrale </a:t>
            </a:r>
            <a:r>
              <a:rPr lang="it-IT" sz="6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influenza l’attività «</a:t>
            </a:r>
            <a:r>
              <a:rPr lang="it-IT" sz="6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creatrice</a:t>
            </a:r>
            <a:r>
              <a:rPr lang="it-IT" sz="6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e costruttiva del cervello </a:t>
            </a:r>
            <a:r>
              <a:rPr lang="it-IT" sz="6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amplia </a:t>
            </a:r>
            <a:r>
              <a:rPr lang="it-IT" sz="6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6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possibilita’</a:t>
            </a:r>
            <a:r>
              <a:rPr lang="it-IT" sz="6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6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sviluppo </a:t>
            </a:r>
            <a:r>
              <a:rPr lang="it-IT" sz="6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conoscenze  correlate alle </a:t>
            </a:r>
            <a:r>
              <a:rPr lang="it-IT" sz="6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necessita’</a:t>
            </a:r>
            <a:r>
              <a:rPr lang="it-IT" sz="6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6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contemporanea di un cambiamento responsabile. </a:t>
            </a:r>
            <a:endParaRPr lang="it-IT" sz="6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6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informazioni </a:t>
            </a:r>
            <a:r>
              <a:rPr lang="it-IT" sz="6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rilevate dall' ambiente vengono a correlarsi con nuovi modelli </a:t>
            </a:r>
            <a:r>
              <a:rPr lang="it-IT" sz="6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6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pensiero capaci di analizzare e valutare con maggiore accuratezza gli </a:t>
            </a:r>
            <a:r>
              <a:rPr lang="it-IT" sz="6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6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 </a:t>
            </a:r>
            <a:r>
              <a:rPr lang="it-IT" sz="6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6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previsione</a:t>
            </a:r>
            <a:r>
              <a:rPr lang="it-IT" sz="6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it-IT" sz="6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quindi di creare modelli sempre più appropriati di come stanno effettivamente le cose nella </a:t>
            </a:r>
            <a:r>
              <a:rPr lang="it-IT" sz="6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realta'</a:t>
            </a:r>
            <a:r>
              <a:rPr lang="it-IT" sz="6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sz="6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64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 </a:t>
            </a:r>
            <a:r>
              <a:rPr lang="it-IT" sz="64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predittivi mentali </a:t>
            </a:r>
            <a:r>
              <a:rPr lang="it-IT" sz="6400" b="1" dirty="0" err="1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piu’</a:t>
            </a:r>
            <a:r>
              <a:rPr lang="it-IT" sz="64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avanzati possono pertanto costruire rinnovate strutture sinaptiche che ampliano le possibili interpretazioni creative di </a:t>
            </a:r>
            <a:r>
              <a:rPr lang="it-IT" sz="64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</a:t>
            </a:r>
            <a:r>
              <a:rPr lang="it-IT" sz="64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facciamo esperienza e quindi permettono di trovare nuove soluzioni per superare situazioni di crisi. </a:t>
            </a:r>
          </a:p>
          <a:p>
            <a:pPr algn="l"/>
            <a:endParaRPr lang="it-IT" sz="6400" b="1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Vedi</a:t>
            </a:r>
            <a:r>
              <a:rPr lang="it-IT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  </a:t>
            </a:r>
            <a:r>
              <a:rPr lang="it-IT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http://www.psicolab.net/public/</a:t>
            </a:r>
            <a:r>
              <a:rPr lang="it-IT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pdfart</a:t>
            </a:r>
            <a:r>
              <a:rPr lang="it-IT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/11966.pdf</a:t>
            </a:r>
            <a:r>
              <a:rPr lang="it-IT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l"/>
            <a:r>
              <a:rPr lang="it-IT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http://www.ticonzero.name/1/scienza_e_arte_di_paolo_manzelli_6597996.html</a:t>
            </a:r>
            <a:endParaRPr lang="it-IT" sz="4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sz="1600" b="1" dirty="0" smtClean="0"/>
          </a:p>
          <a:p>
            <a:endParaRPr lang="it-IT" sz="6400" b="1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6400" b="1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b="1" dirty="0"/>
          </a:p>
        </p:txBody>
      </p:sp>
      <p:pic>
        <p:nvPicPr>
          <p:cNvPr id="1026" name="Picture 2" descr="C:\Users\User\Pictures\two states of min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48880"/>
            <a:ext cx="237626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Pictures\EGOCREAN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49236"/>
            <a:ext cx="1080120" cy="94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Pictures\LOGO_UNIF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51216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0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7164288" cy="634082"/>
          </a:xfrm>
        </p:spPr>
        <p:txBody>
          <a:bodyPr>
            <a:normAutofit/>
          </a:bodyPr>
          <a:lstStyle/>
          <a:p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QBT: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Entanglement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Bio-Photons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Pictures\synapses_two_typ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27718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800200" cy="1584177"/>
          </a:xfrm>
          <a:prstGeom prst="rect">
            <a:avLst/>
          </a:prstGeom>
        </p:spPr>
      </p:pic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2555776" y="2204864"/>
            <a:ext cx="6408712" cy="4464496"/>
          </a:xfrm>
        </p:spPr>
        <p:txBody>
          <a:bodyPr>
            <a:normAutofit/>
          </a:bodyPr>
          <a:lstStyle/>
          <a:p>
            <a:pPr>
              <a:buNone/>
            </a:pPr>
            <a:endParaRPr lang="it-IT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771800" y="2204864"/>
            <a:ext cx="6372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Lo sviluppo della </a:t>
            </a:r>
            <a:r>
              <a:rPr lang="it-IT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«Neurologia Quantistica»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modifica i criteri di interpretazione della percezione umana fornendo nuovi contenuti scientifici per capire come vediamo il mondo.</a:t>
            </a:r>
          </a:p>
          <a:p>
            <a:endParaRPr lang="it-IT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sinapsi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(o fessure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sinaptiche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 dimensione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nanometrica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) sono state  scoperte da Santiago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Ramón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Cajal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ai primi del 1900. Le Sinapsi (Chimiche 20/40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;Elettriche 4/5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) sono strutture altamente specializzate nella comunicazione tra i neuroni. </a:t>
            </a:r>
          </a:p>
          <a:p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flusso di Ioni </a:t>
            </a:r>
            <a:r>
              <a:rPr lang="it-IT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(CA2+)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carica positivamente la sezione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presinaptica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così che l’avvicinamento dalla parte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post-sinaptica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 luogo alla scarica di un impulso elettrico che attiva il rilascio di neurotrasmettitori. </a:t>
            </a:r>
          </a:p>
        </p:txBody>
      </p:sp>
    </p:spTree>
    <p:extLst>
      <p:ext uri="{BB962C8B-B14F-4D97-AF65-F5344CB8AC3E}">
        <p14:creationId xmlns:p14="http://schemas.microsoft.com/office/powerpoint/2010/main" val="4094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it-IT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elettroni 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 altre particelle quantistiche ( </a:t>
            </a:r>
            <a:r>
              <a:rPr lang="it-IT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biofotoni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) che si formano nella scintilla (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spark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sinaptico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trovandosi in estreme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modalita'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 pressione in uno spazio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sinaptico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ridotto a pochi nanometri, </a:t>
            </a:r>
            <a:r>
              <a:rPr lang="it-IT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sovrappongono (</a:t>
            </a:r>
            <a:r>
              <a:rPr lang="it-IT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entanglement</a:t>
            </a:r>
            <a:r>
              <a:rPr lang="it-IT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le loro funzioni di onda. </a:t>
            </a:r>
          </a:p>
          <a:p>
            <a:endParaRPr lang="it-IT" sz="3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Così  l’ </a:t>
            </a:r>
            <a:r>
              <a:rPr lang="it-IT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entanglement</a:t>
            </a:r>
            <a:r>
              <a:rPr lang="it-IT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 campi quantistici di informazione non locale che inviano </a:t>
            </a:r>
            <a:r>
              <a:rPr lang="it-IT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segnali che sono simultaneamente recepibili da vaste aree del cervello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cosi'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che possono agire in sintonia.</a:t>
            </a:r>
          </a:p>
          <a:p>
            <a:endParaRPr lang="it-IT" sz="3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it-IT" sz="3800" b="1" i="1" u="sng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ENTANGLEMENT  QUANTISTICO </a:t>
            </a:r>
            <a:r>
              <a:rPr lang="it-IT" sz="3800" b="1" i="1" u="sng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  </a:t>
            </a:r>
          </a:p>
          <a:p>
            <a:pPr>
              <a:buNone/>
            </a:pPr>
            <a:r>
              <a:rPr lang="it-IT" sz="2800" b="1" i="1" u="sng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                                                    </a:t>
            </a:r>
          </a:p>
          <a:p>
            <a:endParaRPr lang="it-IT" sz="2800" b="1" i="1" u="sng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None/>
            </a:pPr>
            <a:endParaRPr lang="it-IT" sz="2800" b="1" i="1" u="sng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Pertanto l’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attivita’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delle sinapsi nella comunicazione neuronale viene ad avere due importanti funzioni :</a:t>
            </a:r>
            <a:r>
              <a:rPr lang="it-IT" sz="3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QBT: </a:t>
            </a:r>
            <a:r>
              <a:rPr lang="it-IT" sz="3400" b="1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Entanglement</a:t>
            </a:r>
            <a:r>
              <a:rPr lang="it-IT" sz="3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&amp; </a:t>
            </a:r>
            <a:r>
              <a:rPr lang="it-IT" sz="3400" b="1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Bio-Photons</a:t>
            </a:r>
            <a:r>
              <a:rPr lang="it-IT" sz="3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3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 </a:t>
            </a:r>
            <a:r>
              <a:rPr lang="it-IT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"locale"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tra due neuroni, dove l'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intensita’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 potenziale elettrico dello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spark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e' una misura della quantità e della qualità del rilascio di neurotrasmissione nella fessura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sinaptica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None/>
            </a:pP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it-IT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produzione di </a:t>
            </a:r>
            <a:r>
              <a:rPr lang="it-IT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segnali " non-locali"  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tramite l'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entanglement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quantistico, che rende possibili </a:t>
            </a:r>
            <a:r>
              <a:rPr lang="it-IT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attivita’</a:t>
            </a:r>
            <a:r>
              <a:rPr lang="it-I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simultanee e sinergiche in ampie aree del cervello. </a:t>
            </a:r>
            <a:endParaRPr lang="it-IT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708920"/>
            <a:ext cx="3168352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3491"/>
            <a:ext cx="9144000" cy="1143000"/>
          </a:xfrm>
        </p:spPr>
        <p:txBody>
          <a:bodyPr>
            <a:normAutofit/>
          </a:bodyPr>
          <a:lstStyle/>
          <a:p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Quantum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656184" cy="109667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98233"/>
            <a:ext cx="1944216" cy="12865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852936"/>
            <a:ext cx="1284681" cy="1656184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179512" y="1772816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à"/>
            </a:pPr>
            <a:r>
              <a:rPr lang="it-IT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Cervello, come un «computer quantistico», costruisce ed interpreta  immagini,  suoni e altre sensazioni per mezzo dei contatti </a:t>
            </a:r>
            <a:r>
              <a:rPr lang="it-IT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sinaptici</a:t>
            </a:r>
            <a:r>
              <a:rPr lang="it-IT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all'interno di una dimensione di comunicazione «nano-temporale».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79512" y="2924944"/>
            <a:ext cx="6678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à"/>
            </a:pPr>
            <a:r>
              <a:rPr lang="it-IT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recenti sviluppi delle “Neuroscienze-Quantistiche” mettono in evidenza una nuova prospettiva di “costruzione sociale della conoscenza”  di natura probabilistica che supera i limiti del tradizionale «dualismo tra cultura e natura»</a:t>
            </a:r>
            <a:r>
              <a:rPr lang="it-IT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79512" y="4653136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à"/>
            </a:pP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processi cognitivi e percettivi sono frutto del calcolo di </a:t>
            </a:r>
            <a:r>
              <a:rPr lang="it-IT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probabilita‘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/>
              <a:buChar char="à"/>
            </a:pPr>
            <a:r>
              <a:rPr lang="it-IT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cervello confronta le diverse </a:t>
            </a:r>
            <a:r>
              <a:rPr lang="it-IT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probabilita'</a:t>
            </a:r>
            <a:r>
              <a:rPr lang="it-IT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costruite dai due emisferi.</a:t>
            </a:r>
          </a:p>
          <a:p>
            <a:endParaRPr lang="it-IT" b="1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/>
              <a:buChar char="à"/>
            </a:pPr>
            <a:r>
              <a:rPr lang="it-IT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 </a:t>
            </a:r>
            <a:r>
              <a:rPr lang="it-IT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eventualita’</a:t>
            </a:r>
            <a:r>
              <a:rPr lang="it-IT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probabilita'</a:t>
            </a:r>
            <a:r>
              <a:rPr lang="it-IT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percettive equivalenti si evidenziano illusioni ottiche </a:t>
            </a: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2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it-IT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outside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the box </a:t>
            </a:r>
            <a:endParaRPr lang="it-IT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924944"/>
            <a:ext cx="1584176" cy="100013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68152" cy="1008112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293351" y="746121"/>
            <a:ext cx="7271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Font typeface="Wingdings"/>
              <a:buChar char="à"/>
            </a:pPr>
            <a:r>
              <a:rPr lang="it-IT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Dal «Principio di </a:t>
            </a:r>
            <a:r>
              <a:rPr lang="it-IT" sz="1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Inderminazione</a:t>
            </a:r>
            <a:r>
              <a:rPr lang="it-IT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« (1927) sappiamo che l’ incertezza delle interazioni quantistiche rende possibile solo una conoscenza probabilistica.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293351" y="1394192"/>
            <a:ext cx="86711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La</a:t>
            </a:r>
            <a:r>
              <a:rPr lang="it-IT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QBT applicando la teoria quantistica al funzionamento del cervello pone in evidenza come la percezione cerebrale sia fondata sulle </a:t>
            </a:r>
            <a:r>
              <a:rPr lang="it-IT" sz="1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probabilita’</a:t>
            </a:r>
            <a:r>
              <a:rPr lang="it-IT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quindi dotata di ampia </a:t>
            </a:r>
            <a:r>
              <a:rPr lang="it-IT" sz="1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flessibilita’</a:t>
            </a:r>
            <a:r>
              <a:rPr lang="it-IT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Di conseguenza la comprensione del mondo in cui viviamo </a:t>
            </a:r>
            <a:r>
              <a:rPr lang="it-IT" sz="1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puo’</a:t>
            </a:r>
            <a:r>
              <a:rPr lang="it-IT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essere modellata </a:t>
            </a:r>
            <a:r>
              <a:rPr lang="it-IT" sz="1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epi-geneticamente</a:t>
            </a:r>
            <a:r>
              <a:rPr lang="it-IT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dall’ambiente.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23528" y="2492896"/>
            <a:ext cx="8504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La QBT oltrepassa l’arbitraria separazione tra «soggetto ed oggetto» delle precedenti concezioni scientifiche riduzioniste di concezione «meccanica» </a:t>
            </a:r>
            <a:r>
              <a:rPr lang="it-IT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it-IT" sz="14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93351" y="3122384"/>
            <a:ext cx="69303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«Cervello Quantico» costruisce «interiormente»  visioni, suoni, odori e sensazioni tattili e le interpreta sviluppando conoscenze nella ricerca della migliore </a:t>
            </a:r>
            <a:r>
              <a:rPr lang="it-IT" sz="1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probabilita’</a:t>
            </a:r>
            <a:r>
              <a:rPr lang="it-IT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coerente con il cambiamento del proprio vissuto.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293351" y="4202504"/>
            <a:ext cx="86711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C</a:t>
            </a:r>
            <a:r>
              <a:rPr lang="it-IT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on la QBT  sappiamo che il cervello non vede ma  in vero “prevede” scenari probabilistici sulla base di una innata tendenza alla preveggenza del futuro.</a:t>
            </a:r>
            <a:endParaRPr lang="it-IT" sz="1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93351" y="4706560"/>
            <a:ext cx="86711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tal proposito Rudolf </a:t>
            </a:r>
            <a:r>
              <a:rPr lang="it-IT" sz="1400" b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Arnheim</a:t>
            </a:r>
            <a:r>
              <a:rPr lang="it-IT" sz="1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nel suo libro “Il pensiero visivo” scrive:</a:t>
            </a:r>
          </a:p>
          <a:p>
            <a:r>
              <a:rPr lang="it-IT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it-IT" sz="1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..le operazioni cognitive chiamate pensiero non sono privilegio dei processi mentali posti al di sopra e al di là della percezione, bensì gli ingredienti essenziali della percezione stessa</a:t>
            </a:r>
            <a:r>
              <a:rPr lang="it-IT" sz="1400" b="1" i="1" dirty="0" smtClean="0">
                <a:solidFill>
                  <a:srgbClr val="00B050"/>
                </a:solidFill>
              </a:rPr>
              <a:t>”.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251520" y="5733256"/>
            <a:ext cx="86711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Di conseguenza pensiero e percezione sono costruiti entrambi dal cervello quantistico e come tali interagiscono . Pertanto la osservazione non </a:t>
            </a:r>
            <a:r>
              <a:rPr lang="it-IT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puo’</a:t>
            </a:r>
            <a:r>
              <a:rPr lang="it-IT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t-IT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piu’</a:t>
            </a:r>
            <a:r>
              <a:rPr lang="it-IT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essere considerata “obiettiva “  come  le fosse possibile  divenire  indipendente dal pensiero dell’ osservatore</a:t>
            </a:r>
            <a:endParaRPr lang="it-IT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9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Quantum Art 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explores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activation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empathy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beyond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expectation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quarte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20688"/>
            <a:ext cx="1296144" cy="1368152"/>
          </a:xfrm>
          <a:prstGeom prst="rect">
            <a:avLst/>
          </a:prstGeom>
        </p:spPr>
      </p:pic>
      <p:pic>
        <p:nvPicPr>
          <p:cNvPr id="1027" name="Picture 3" descr="C:\Users\Dab\Desktop\Opere\QUANTUM WOMAN\Quantum Wo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060848"/>
            <a:ext cx="2160240" cy="4608512"/>
          </a:xfrm>
          <a:prstGeom prst="rect">
            <a:avLst/>
          </a:prstGeom>
          <a:noFill/>
        </p:spPr>
      </p:pic>
      <p:pic>
        <p:nvPicPr>
          <p:cNvPr id="1028" name="Picture 4" descr="C:\Users\Dab\Desktop\Opere\Digital Art\D.A.-Mirror neurons 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060848"/>
            <a:ext cx="3096344" cy="3168352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395536" y="2204864"/>
            <a:ext cx="30963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 “Quantum </a:t>
            </a:r>
            <a:r>
              <a:rPr lang="it-IT" sz="16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Artist</a:t>
            </a:r>
            <a:r>
              <a:rPr lang="it-IT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“ si comporta come un libero pensatore che, per  mezzo dell'attivazione critica/costruttiva indotta dall’ immaginazione /fantasia artistica, catalizza l’empatia sociale per  accentuare la curiosità e la promozione della  scienza al di là del tradizionale dominio cognitivo.</a:t>
            </a:r>
          </a:p>
        </p:txBody>
      </p:sp>
      <p:sp>
        <p:nvSpPr>
          <p:cNvPr id="9" name="Rettangolo 8"/>
          <p:cNvSpPr/>
          <p:nvPr/>
        </p:nvSpPr>
        <p:spPr>
          <a:xfrm>
            <a:off x="467544" y="5589240"/>
            <a:ext cx="5976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 impegno di </a:t>
            </a:r>
            <a:r>
              <a:rPr lang="it-IT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quARte</a:t>
            </a:r>
            <a:r>
              <a:rPr 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è  di favorire la trasformazione del pensiero sociale attraverso la condivisione dell’ esperienza empatica /affettiva  generata naturalmente dall’attivazione dei  neuroni </a:t>
            </a:r>
            <a:r>
              <a:rPr lang="it-IT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mirrors</a:t>
            </a:r>
            <a:r>
              <a:rPr 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95536" y="908720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">
              <a:buNone/>
            </a:pPr>
            <a:r>
              <a:rPr lang="it-IT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 Movimento transdisciplinare di Arte e Scienza Quantistica (</a:t>
            </a:r>
            <a:r>
              <a:rPr lang="it-IT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quARte</a:t>
            </a:r>
            <a:r>
              <a:rPr lang="it-IT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può essere visto come uno strumento euristico di rappresentazione  di sistemi concettualmente  utili ad accelerare la trasformazione ed il superamento dei limiti cognitivi della scienza meccanica.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995936" y="52292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/>
              <a:t>Mirror</a:t>
            </a:r>
            <a:r>
              <a:rPr lang="it-IT" i="1" dirty="0" smtClean="0"/>
              <a:t>  </a:t>
            </a:r>
            <a:r>
              <a:rPr lang="it-IT" i="1" dirty="0" err="1" smtClean="0"/>
              <a:t>Neurons</a:t>
            </a:r>
            <a:r>
              <a:rPr lang="it-IT" i="1" dirty="0" smtClean="0"/>
              <a:t> 4 - </a:t>
            </a:r>
            <a:r>
              <a:rPr lang="it-IT" i="1" dirty="0" err="1" smtClean="0"/>
              <a:t>Dab</a:t>
            </a:r>
            <a:endParaRPr lang="it-IT" i="1" dirty="0"/>
          </a:p>
        </p:txBody>
      </p:sp>
      <p:sp>
        <p:nvSpPr>
          <p:cNvPr id="13" name="CasellaDiTesto 12"/>
          <p:cNvSpPr txBox="1"/>
          <p:nvPr/>
        </p:nvSpPr>
        <p:spPr>
          <a:xfrm flipH="1">
            <a:off x="4283968" y="6488668"/>
            <a:ext cx="2479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Quantum  Woman - </a:t>
            </a:r>
            <a:r>
              <a:rPr lang="it-IT" i="1" dirty="0" err="1" smtClean="0"/>
              <a:t>Dab</a:t>
            </a:r>
            <a:endParaRPr lang="it-IT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25351"/>
          </a:xfrm>
        </p:spPr>
        <p:txBody>
          <a:bodyPr>
            <a:normAutofit/>
          </a:bodyPr>
          <a:lstStyle/>
          <a:p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Neuro-Aesthetics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Brain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Art</a:t>
            </a:r>
            <a:endParaRPr lang="it-IT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5589240"/>
            <a:ext cx="9144000" cy="1268760"/>
          </a:xfrm>
        </p:spPr>
        <p:txBody>
          <a:bodyPr>
            <a:normAutofit fontScale="25000" lnSpcReduction="20000"/>
          </a:bodyPr>
          <a:lstStyle/>
          <a:p>
            <a:pPr algn="ctr"/>
            <a:endParaRPr lang="it-IT" sz="1400" b="1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it-IT" sz="1400" dirty="0" smtClean="0"/>
          </a:p>
          <a:p>
            <a:endParaRPr lang="it-IT" sz="1400" dirty="0" smtClean="0"/>
          </a:p>
          <a:p>
            <a:pPr>
              <a:buNone/>
            </a:pPr>
            <a:r>
              <a:rPr lang="it-IT" sz="5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Legenda:</a:t>
            </a:r>
            <a:endParaRPr lang="it-IT" sz="5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LE = Left </a:t>
            </a:r>
            <a:r>
              <a:rPr lang="it-IT" sz="5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Hemisphere</a:t>
            </a:r>
            <a:r>
              <a:rPr lang="it-I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RE 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= Right </a:t>
            </a:r>
            <a:r>
              <a:rPr lang="it-I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“; G 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= on-off </a:t>
            </a:r>
            <a:r>
              <a:rPr lang="it-I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it-IT" sz="5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Glands;M</a:t>
            </a:r>
            <a:r>
              <a:rPr lang="it-I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Mirror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Thalamus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Lateral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Vision) (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  <a:r>
              <a:rPr lang="it-I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);P 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Pituitary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Gland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impulses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connession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Amygdala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and Locus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Coeruleus</a:t>
            </a:r>
            <a:r>
              <a:rPr lang="it-I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 O 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Occipital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Brain,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composed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layers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V1-V2-V3-V4;C 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Cerebellum</a:t>
            </a:r>
            <a:endParaRPr lang="it-IT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24944"/>
            <a:ext cx="3240360" cy="27363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584176" cy="86409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88640"/>
            <a:ext cx="1728192" cy="836711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556792"/>
            <a:ext cx="1728192" cy="1008112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67544" y="1556792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Prof. </a:t>
            </a:r>
            <a:r>
              <a:rPr lang="it-IT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Semir</a:t>
            </a:r>
            <a:r>
              <a:rPr lang="it-IT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Zeki</a:t>
            </a:r>
            <a:r>
              <a:rPr lang="it-IT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 sviluppato gli studi di «NEURO-ESTETICA»: </a:t>
            </a:r>
          </a:p>
          <a:p>
            <a:r>
              <a:rPr lang="it-IT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L’ arte del cervello nel costruire immagini interiori .» </a:t>
            </a:r>
          </a:p>
        </p:txBody>
      </p:sp>
      <p:sp>
        <p:nvSpPr>
          <p:cNvPr id="9" name="Rettangolo 8"/>
          <p:cNvSpPr/>
          <p:nvPr/>
        </p:nvSpPr>
        <p:spPr>
          <a:xfrm>
            <a:off x="467544" y="3356992"/>
            <a:ext cx="489654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4" indent="-342900"/>
            <a:r>
              <a:rPr lang="it-IT" sz="17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it-IT" sz="17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Cervello umano a partire dall’ area occipitale costruisce scenari dinamici  ispirati a rappresentare  il mondo circostante  , utili per muoversi in un ambiente di geometrie e sensazioni artisticamente piacevoli. </a:t>
            </a:r>
          </a:p>
        </p:txBody>
      </p:sp>
    </p:spTree>
    <p:extLst>
      <p:ext uri="{BB962C8B-B14F-4D97-AF65-F5344CB8AC3E}">
        <p14:creationId xmlns:p14="http://schemas.microsoft.com/office/powerpoint/2010/main" val="27738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3068960"/>
            <a:ext cx="8964488" cy="3600400"/>
          </a:xfrm>
        </p:spPr>
        <p:txBody>
          <a:bodyPr>
            <a:normAutofit fontScale="90000"/>
          </a:bodyPr>
          <a:lstStyle/>
          <a:p>
            <a:pPr algn="l"/>
            <a:r>
              <a:rPr lang="it-IT" sz="2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2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Tale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importante scoperta ha aperto la strada a studi scientifici sul </a:t>
            </a:r>
            <a:r>
              <a:rPr lang="it-IT" sz="1800" b="1" dirty="0" smtClean="0">
                <a:solidFill>
                  <a:srgbClr val="A228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«teletrasporto»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che cercano di comprendere come il cervello possa sviluppare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capacità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di comunicazione simultanea </a:t>
            </a:r>
            <a:r>
              <a:rPr lang="it-IT" sz="18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«empatica»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ed anche </a:t>
            </a:r>
            <a:r>
              <a:rPr lang="it-IT" sz="18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«telepatica</a:t>
            </a:r>
            <a: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b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Nell’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antica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Grecia, </a:t>
            </a:r>
            <a:r>
              <a:rPr lang="it-IT" sz="18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Platone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ed i </a:t>
            </a:r>
            <a:r>
              <a:rPr lang="it-IT" sz="18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Pitagorici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ritennero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che gli occhi di uomini ed animali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avessero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la forza 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 emettere uno </a:t>
            </a:r>
            <a:r>
              <a:rPr lang="it-IT" sz="18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fluido vitale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capace di generare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emozioni. </a:t>
            </a:r>
            <a: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Ancora </a:t>
            </a:r>
            <a:r>
              <a:rPr lang="it-IT" sz="18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oggi si dice che l' occhio </a:t>
            </a:r>
            <a: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è </a:t>
            </a:r>
            <a:r>
              <a:rPr lang="it-IT" sz="18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lo specchio dell' anima </a:t>
            </a:r>
            <a: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vedi: 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http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://nivea.psycho.univ-paris5.fr/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FeelingSupplements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/AncientVisions.htm;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Oggi l'eventuale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applicazione della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telepatia nella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comunicazione tra </a:t>
            </a:r>
            <a:r>
              <a:rPr lang="it-IT" sz="18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«menti </a:t>
            </a:r>
            <a:r>
              <a:rPr lang="it-IT" sz="1800" b="1" dirty="0" err="1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entangled</a:t>
            </a:r>
            <a: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scetticismo nella scienza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tradizionale, ma sta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diventando una scommessa per i </a:t>
            </a:r>
            <a:r>
              <a:rPr lang="it-IT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piu’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avanzati studi nell’ ambito delle </a:t>
            </a:r>
            <a: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«emergenti  </a:t>
            </a:r>
            <a:r>
              <a:rPr lang="it-IT" sz="18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tecnologie del </a:t>
            </a:r>
            <a:r>
              <a:rPr lang="it-IT" sz="18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teletrasporto».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96752"/>
            <a:ext cx="2808312" cy="2232248"/>
          </a:xfrm>
        </p:spPr>
      </p:pic>
      <p:sp>
        <p:nvSpPr>
          <p:cNvPr id="7" name="Rettangolo 6"/>
          <p:cNvSpPr/>
          <p:nvPr/>
        </p:nvSpPr>
        <p:spPr>
          <a:xfrm>
            <a:off x="179512" y="1412776"/>
            <a:ext cx="60486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prof Giacomo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Rizzolati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 dell’ Università di Parma (IT), ha recentemente scoperto che un gruppo di </a:t>
            </a:r>
            <a:r>
              <a:rPr lang="it-IT" sz="16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«Neuroni - Specchio»,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siti nell’ area prefrontale, sembrano poter comunicare a distanza tra le persone proprie </a:t>
            </a:r>
            <a:r>
              <a:rPr lang="it-IT" sz="1600" b="1" dirty="0" smtClean="0">
                <a:solidFill>
                  <a:srgbClr val="A228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emozioni per via empatica.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Tale particolare 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attivita’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interattiva si sviluppa precocemente nell’ apprendimento del bambini come </a:t>
            </a:r>
            <a:r>
              <a:rPr lang="it-IT" sz="16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«intelligenza emotiva».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600" dirty="0"/>
          </a:p>
        </p:txBody>
      </p:sp>
      <p:sp>
        <p:nvSpPr>
          <p:cNvPr id="10" name="Rettangolo 9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Mirrors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Neurons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Emotional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Intelligence</a:t>
            </a:r>
            <a:endParaRPr lang="it-IT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19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400600" cy="1216515"/>
          </a:xfrm>
        </p:spPr>
        <p:txBody>
          <a:bodyPr>
            <a:normAutofit/>
          </a:bodyPr>
          <a:lstStyle/>
          <a:p>
            <a:pPr algn="r"/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Break-Creative </a:t>
            </a:r>
            <a:r>
              <a:rPr lang="it-IT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Europe</a:t>
            </a:r>
            <a:r>
              <a:rPr lang="it-IT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it-IT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015</a:t>
            </a:r>
            <a:endParaRPr lang="it-IT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680520"/>
          </a:xfrm>
        </p:spPr>
        <p:txBody>
          <a:bodyPr>
            <a:normAutofit fontScale="25000" lnSpcReduction="20000"/>
          </a:bodyPr>
          <a:lstStyle/>
          <a:p>
            <a:endParaRPr lang="it-IT" sz="1400" b="1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it-IT" sz="6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6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Progetto BREAK propone una pausa di riflessione e di sviluppo del costruttivismo fondato sul cambiamento promosso </a:t>
            </a:r>
            <a:r>
              <a:rPr lang="it-IT" sz="6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QBT, per </a:t>
            </a:r>
            <a:r>
              <a:rPr lang="it-IT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potenziare </a:t>
            </a:r>
            <a:r>
              <a:rPr lang="it-IT" sz="6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creativita’</a:t>
            </a:r>
            <a:r>
              <a:rPr lang="it-IT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 innovazione,  superando l'ormai obsoleto riduzionismo delle logiche lineari di crescita </a:t>
            </a:r>
            <a:r>
              <a:rPr lang="it-IT" sz="6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vecchio modello </a:t>
            </a:r>
            <a:r>
              <a:rPr lang="it-IT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sviluppo produttivo-industriale. Il progetto si propone di creare le condizioni  concettuali </a:t>
            </a:r>
            <a:r>
              <a:rPr lang="it-IT" sz="64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piu’</a:t>
            </a:r>
            <a:r>
              <a:rPr lang="it-IT" sz="6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avanzate per  </a:t>
            </a:r>
            <a:r>
              <a:rPr lang="it-IT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favorire ed elevare una </a:t>
            </a:r>
            <a:r>
              <a:rPr lang="it-IT" sz="6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ampia </a:t>
            </a:r>
            <a:r>
              <a:rPr lang="it-IT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responsabilità  sociale della scienza e dell’arte quantistica. </a:t>
            </a:r>
          </a:p>
          <a:p>
            <a:endParaRPr lang="it-IT" sz="5600" b="1" i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dirty="0" smtClean="0"/>
          </a:p>
          <a:p>
            <a:endParaRPr lang="it-IT" sz="1400" b="1" dirty="0"/>
          </a:p>
          <a:p>
            <a:endParaRPr lang="it-IT" sz="1400" b="1" dirty="0" smtClean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it-IT" sz="1400" b="1" dirty="0" smtClean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it-IT" sz="1900" b="1" dirty="0" smtClean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it-IT" sz="1900" b="1" dirty="0" smtClean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it-IT" sz="19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it-IT" sz="29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it-IT" sz="29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it-IT" sz="29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it-IT" sz="29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it-IT" sz="29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>
              <a:buNone/>
            </a:pPr>
            <a:r>
              <a:rPr lang="it-IT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7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Rethinking</a:t>
            </a:r>
            <a:r>
              <a:rPr lang="it-IT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Science </a:t>
            </a:r>
            <a:r>
              <a:rPr lang="it-IT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7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it-IT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it-IT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it-IT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changed</a:t>
            </a:r>
            <a:r>
              <a:rPr lang="it-IT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world. </a:t>
            </a:r>
            <a:endParaRPr lang="it-IT" sz="7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sz="7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it-IT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it-IT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itself</a:t>
            </a:r>
            <a:r>
              <a:rPr lang="it-IT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an </a:t>
            </a:r>
            <a:r>
              <a:rPr lang="it-IT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it-IT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it-IT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5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6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BREAK </a:t>
            </a:r>
            <a:r>
              <a:rPr lang="en-US" sz="6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BARRIERS for IMPROVING “Social Responsibility of Science</a:t>
            </a:r>
            <a:r>
              <a:rPr lang="en-US" sz="6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endParaRPr lang="it-IT" sz="5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it-IT" sz="6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it-IT" sz="6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it-IT" sz="6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progetto BREAK è alla ricerca di partner che vogliano credere nel  sogno e nella responsabilità di promuovere  nuove scelte culturali , facilitando uno scambio di idee della scienza, l'arte e l'innovazione come fondamento per elevare  la fiducia comune nella creatività evolutiva dell‘ umanità“</a:t>
            </a:r>
          </a:p>
          <a:p>
            <a:pPr>
              <a:buNone/>
            </a:pPr>
            <a:endParaRPr lang="it-IT" sz="5600" b="1" dirty="0" smtClean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it-IT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Paolo </a:t>
            </a:r>
            <a:r>
              <a:rPr lang="it-IT" sz="6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Manzelli</a:t>
            </a:r>
            <a:r>
              <a:rPr lang="it-IT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Daniela </a:t>
            </a:r>
            <a:r>
              <a:rPr lang="it-IT" sz="6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Biganzoli</a:t>
            </a:r>
            <a:r>
              <a:rPr lang="it-IT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6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egocreanet2012@gmail.com</a:t>
            </a:r>
            <a:endParaRPr lang="it-IT" sz="6400" b="1" dirty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i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368152" cy="10081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8640"/>
            <a:ext cx="1296144" cy="10801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852936"/>
            <a:ext cx="3024336" cy="100811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05264"/>
            <a:ext cx="1905000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48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1038</Words>
  <Application>Microsoft Office PowerPoint</Application>
  <PresentationFormat>Presentazione su schermo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Quantum Brain Theory</vt:lpstr>
      <vt:lpstr>QBT: Entanglement &amp; Bio-Photons </vt:lpstr>
      <vt:lpstr>Presentazione standard di PowerPoint</vt:lpstr>
      <vt:lpstr>Quantum Communication </vt:lpstr>
      <vt:lpstr>Visual Thinking outside the box </vt:lpstr>
      <vt:lpstr>Quantum Art  explores   activation of empathy beyond normal expectation </vt:lpstr>
      <vt:lpstr>Neuro-Aesthetics : Brain Art</vt:lpstr>
      <vt:lpstr>     Tale importante scoperta ha aperto la strada a studi scientifici sul «teletrasporto» che cercano di comprendere come il cervello possa sviluppare capacità di comunicazione simultanea «empatica» ed anche «telepatica».    Nell’ antica Grecia, Platone ed i Pitagorici ritennero che gli occhi di uomini ed animali avessero la forza  di emettere uno fluido vitale capace di generare emozioni. Ancora oggi si dice che l' occhio è lo specchio dell' anima .vedi: http://nivea.psycho.univ-paris5.fr/FeelingSupplements/AncientVisions.htm;   Oggi l'eventuale applicazione della telepatia nella comunicazione tra «menti entangled» crea scetticismo nella scienza tradizionale, ma sta diventando una scommessa per i piu’ avanzati studi nell’ ambito delle «emergenti  tecnologie del teletrasporto». </vt:lpstr>
      <vt:lpstr>Break-Creative Europe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Brain</dc:title>
  <dc:creator>User</dc:creator>
  <cp:lastModifiedBy>User</cp:lastModifiedBy>
  <cp:revision>201</cp:revision>
  <dcterms:created xsi:type="dcterms:W3CDTF">2015-04-11T10:17:55Z</dcterms:created>
  <dcterms:modified xsi:type="dcterms:W3CDTF">2015-04-21T06:10:33Z</dcterms:modified>
</cp:coreProperties>
</file>