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2B0CE4"/>
    <a:srgbClr val="008000"/>
    <a:srgbClr val="0000FF"/>
    <a:srgbClr val="6600FF"/>
    <a:srgbClr val="006600"/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07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5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72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48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44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87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42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84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04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5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63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D2FC2-D5FA-4ABC-B78D-0021DA7B2318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C45C-B804-4CF0-8AAA-065DCA6FB5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98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cuola.eu/wordpress/?p=64798" TargetMode="External"/><Relationship Id="rId2" Type="http://schemas.openxmlformats.org/officeDocument/2006/relationships/hyperlink" Target="http://www.biodiversitasignificatielimiti.cnr.i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caosmanagement.it/301-strategie-di-cambiamento-culturale-e-scientifico-per-favorire-la-crescita-della-living-econom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journal.net/old/science/manzelli.pdf" TargetMode="External"/><Relationship Id="rId2" Type="http://schemas.openxmlformats.org/officeDocument/2006/relationships/hyperlink" Target="http://l.facebook.com/l.php?u=http://www.edscuola.eu/wordpress/?p%3D17323&amp;h=yAQEAZd--AQFczQvQH1thbmtRrtYdyR6_c9DUPQU-UtpjFw&amp;enc=AZMpcd7ULjCX6K0qYYhYB27nvSLkaZn_4xH5cVmIvQWV-0mxJmhf9kpVrCgL-WKb7v1SXJRvhajTx1gdkaPl_R0Csu_RRtUeEhh74OIrcZzYeriD5Hdh5oQjBh6Rvyco6X_aC9ILusWD5nVECrcvL0uQclBCqLVzvbqLTAg1fCIxcb35OVIa3lLwjxQzOAT-4nKO0WXPX5tVv61ZOmJD0Lfk&amp;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cuola.it/archivio/lre/MECCANICISMO.pdf" TargetMode="External"/><Relationship Id="rId2" Type="http://schemas.openxmlformats.org/officeDocument/2006/relationships/hyperlink" Target="http://met.cittametropolitana.fi.it/news.aspx?n=19298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16632"/>
            <a:ext cx="9036496" cy="1800200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rgbClr val="2B0CE4"/>
                </a:solidFill>
              </a:rPr>
              <a:t>Strategie di Cambiamento culturale e scientifico per favorire la crescita della “Living Economy”. </a:t>
            </a:r>
            <a:r>
              <a:rPr lang="it-IT" sz="1800" dirty="0" smtClean="0">
                <a:solidFill>
                  <a:srgbClr val="2B0CE4"/>
                </a:solidFill>
              </a:rPr>
              <a:t/>
            </a:r>
            <a:br>
              <a:rPr lang="it-IT" sz="1800" dirty="0" smtClean="0">
                <a:solidFill>
                  <a:srgbClr val="2B0CE4"/>
                </a:solidFill>
              </a:rPr>
            </a:br>
            <a:r>
              <a:rPr lang="it-IT" sz="1400" b="1" dirty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Paolo </a:t>
            </a:r>
            <a:r>
              <a:rPr lang="it-IT" sz="1400" b="1" dirty="0" err="1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Manzelli</a:t>
            </a:r>
            <a:r>
              <a:rPr lang="it-IT" sz="1400" b="1" dirty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&lt;egocreanet2012 @gmail.com&gt;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Convegno "Biodiversità significati e limiti" - Prato il 17 e 18 Settembre 2015.</a:t>
            </a:r>
            <a:br>
              <a:rPr lang="it-IT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it-IT" sz="160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it-IT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it-IT" sz="16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www.biodiversitasignificatielimiti.cnr.it</a:t>
            </a:r>
            <a:r>
              <a:rPr lang="it-IT" sz="160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it-IT" sz="160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  <a:r>
              <a:rPr lang="it-IT" sz="1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24936" cy="2520280"/>
          </a:xfrm>
        </p:spPr>
        <p:txBody>
          <a:bodyPr>
            <a:normAutofit fontScale="92500" lnSpcReduction="10000"/>
          </a:bodyPr>
          <a:lstStyle/>
          <a:p>
            <a:r>
              <a:rPr lang="it-IT" sz="1500" b="1" i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1500" b="1" i="1" dirty="0">
                <a:solidFill>
                  <a:srgbClr val="CC00CC"/>
                </a:solidFill>
              </a:rPr>
              <a:t>Il principale obiettivo di EGOCREANET è quello di affrontare le nuove esigenze di conoscenze, abilità e competenze superando la riduzionismo meccanico e lineare della scienza e della cultura tradizionale.</a:t>
            </a:r>
            <a:r>
              <a:rPr lang="it-IT" sz="1500" b="1" i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it-IT" sz="1500" b="1" i="1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Tema: Limiti </a:t>
            </a:r>
            <a:r>
              <a:rPr lang="it-IT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dello sviluppo generati dal collasso della </a:t>
            </a:r>
            <a:r>
              <a:rPr lang="it-IT" sz="1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bio-diversita</a:t>
            </a:r>
            <a:r>
              <a:rPr lang="it-IT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degli ecosistemi naturali</a:t>
            </a:r>
            <a:br>
              <a:rPr lang="it-IT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rischio di collasso  della </a:t>
            </a:r>
            <a:r>
              <a:rPr lang="it-IT" sz="1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societa’</a:t>
            </a: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industriale  necessita un profondo cambiamento  culturale che permetta la crescita del un nuovo modello di sviluppo della  </a:t>
            </a:r>
            <a:r>
              <a:rPr lang="it-IT" sz="1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ECONOMY&gt;  capace di salvare la </a:t>
            </a:r>
            <a:r>
              <a:rPr lang="it-IT" sz="1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Bio-diverisita</a:t>
            </a: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e creare </a:t>
            </a:r>
            <a:r>
              <a:rPr lang="it-IT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solidarietà</a:t>
            </a:r>
            <a:r>
              <a:rPr lang="it-IT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impegno sociale e sostenibilità ambientale</a:t>
            </a: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.</a:t>
            </a:r>
          </a:p>
          <a:p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evitare il collasso del sistema economico e sociale, la difesa della </a:t>
            </a:r>
            <a:r>
              <a:rPr lang="it-IT" sz="1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bio-diversita</a:t>
            </a: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è il fulcro di una nuova idea di sviluppo, ottenibile solo  modificando  radicalmente modelli mentali, cognitivi e culturali , fondati sulla </a:t>
            </a:r>
            <a:r>
              <a:rPr lang="it-IT" sz="1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linearieta</a:t>
            </a:r>
            <a:r>
              <a:rPr lang="it-IT" sz="1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 e la competizione . 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Vedi:  </a:t>
            </a:r>
            <a:r>
              <a:rPr lang="it-IT" sz="1400" dirty="0">
                <a:solidFill>
                  <a:srgbClr val="0070C0"/>
                </a:solidFill>
              </a:rPr>
              <a:t>: </a:t>
            </a:r>
            <a:r>
              <a:rPr lang="it-IT" sz="1400" dirty="0">
                <a:solidFill>
                  <a:srgbClr val="0070C0"/>
                </a:solidFill>
                <a:hlinkClick r:id="rId3"/>
              </a:rPr>
              <a:t>http://www.edscuola.eu/wordpress/?p=64798</a:t>
            </a:r>
            <a:endParaRPr lang="it-IT" sz="1400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it-IT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it-IT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www.caosmanagement.it/301-strategie-di-cambiamento-culturale-e-scientifico-per-favorire-la-crescita-della-living-economy</a:t>
            </a:r>
            <a:r>
              <a:rPr lang="it-IT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</a:p>
          <a:p>
            <a:r>
              <a:rPr lang="it-IT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&lt;https</a:t>
            </a:r>
            <a:r>
              <a:rPr lang="it-IT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://dabpensiero.wordpress.com/2015/03/03/la-scommessa-sulleconomia-circolare-e-la-crescita-dello-sviluppo</a:t>
            </a:r>
            <a:r>
              <a:rPr lang="it-IT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</a:t>
            </a:r>
            <a:endParaRPr lang="it-IT" sz="1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&lt;http</a:t>
            </a:r>
            <a:r>
              <a:rPr lang="it-IT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it-IT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vglobale.it/opinioni/17569-la-competizione-ci-sta-annichilendo.html&gt;</a:t>
            </a:r>
          </a:p>
          <a:p>
            <a:endParaRPr lang="it-IT" sz="1400" i="1" dirty="0" smtClean="0">
              <a:solidFill>
                <a:srgbClr val="7030A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05064"/>
            <a:ext cx="583882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83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«La </a:t>
            </a:r>
            <a:r>
              <a:rPr lang="it-IT" sz="12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biodiversità 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espressione della evoluzione della diversità </a:t>
            </a:r>
            <a:r>
              <a:rPr lang="it-IT" sz="12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informazione genetica 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2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epigenetica»</a:t>
            </a:r>
            <a:endParaRPr lang="it-IT" sz="1200" b="1" dirty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it-IT" sz="1200" b="1" u="sng" dirty="0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Darwin si </a:t>
            </a:r>
            <a:r>
              <a:rPr lang="it-IT" sz="1200" b="1" u="sng" dirty="0" err="1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domando’</a:t>
            </a:r>
            <a:r>
              <a:rPr lang="it-IT" sz="1200" b="1" u="sng" dirty="0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it-IT" sz="1200" b="1" u="sng" dirty="0" err="1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</a:t>
            </a:r>
            <a:r>
              <a:rPr lang="it-IT" sz="1200" b="1" u="sng" dirty="0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della crescita’ della </a:t>
            </a:r>
            <a:r>
              <a:rPr lang="it-IT" sz="1200" b="1" u="sng" dirty="0" err="1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biodiversita’</a:t>
            </a:r>
            <a:r>
              <a:rPr lang="it-IT" sz="1200" b="1" u="sng" dirty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u="sng" dirty="0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dato che in dovrebbe diminuire in un sistema competitivo per la sopravvivenza della vita. Per molti anni è mancata una  risposta a questa domanda in quanto  essa è stata collocata  in un contesto meccanicistico lineare  di evoluzione  per mutazione genetica. </a:t>
            </a:r>
            <a:endParaRPr lang="it-IT" sz="1200" b="1" u="sng" dirty="0">
              <a:solidFill>
                <a:srgbClr val="2B0C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risposta  odierna persegue una </a:t>
            </a:r>
            <a:r>
              <a:rPr lang="it-IT" sz="1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«visione </a:t>
            </a:r>
            <a:r>
              <a:rPr lang="it-IT" sz="1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sistemica-non lineare»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nella quale ogni essere evoluto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e’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una integrazione di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specie in sinergia  (es.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iocenosi) tra di loro. In tale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complessita’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evolutiva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2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competivita’</a:t>
            </a:r>
            <a:r>
              <a:rPr lang="it-IT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è </a:t>
            </a:r>
            <a:r>
              <a:rPr lang="it-IT" sz="12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 fattore primario della evoluzione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quanto la competizione è solo ad equilibrare le dinamiche di sviluppo tra le popolazioni di specie diverse. </a:t>
            </a:r>
          </a:p>
          <a:p>
            <a:pPr algn="just"/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Oggi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evoluzione è essenzialmente fondata su un sistema </a:t>
            </a:r>
            <a:r>
              <a:rPr lang="it-IT" sz="12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interattivo 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comunicativo che determina </a:t>
            </a:r>
          </a:p>
          <a:p>
            <a:pPr algn="just"/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1200" b="1" dirty="0" err="1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-genericamente»  i processi di  &lt;espressione </a:t>
            </a:r>
            <a:r>
              <a:rPr lang="it-IT" sz="12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genetica</a:t>
            </a:r>
            <a:r>
              <a:rPr lang="it-IT" sz="1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per migliorare le condizioni della vita. </a:t>
            </a:r>
          </a:p>
          <a:p>
            <a:pPr algn="just"/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variabilita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genetica è sostanzialmente limitata da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mutabilita’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casuale delle sequenze genetiche, in particolare durante la Meiosi, ovvero causata da salti di geni (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Juping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Genes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che  possono ricollocarsi  nella struttura genica, ma entrambi questi fattori mutageni hanno bassa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probabilita’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essere trasmessi in 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specialmodo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nelle specie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piu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evolute.</a:t>
            </a:r>
          </a:p>
          <a:p>
            <a:pPr algn="just"/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memoria epigenetica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e’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labile. Nel «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croissing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over» della  Meiosi le operazioni di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silenziamento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es.metilazione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e di attivazione ( es.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RNAi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vengono cancellate e comunque diluite nelle successive  suddivisioni . </a:t>
            </a:r>
          </a:p>
          <a:p>
            <a:pPr algn="ctr"/>
            <a:r>
              <a:rPr lang="it-IT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«FLESSIBILITA’ FENOTIPICA»</a:t>
            </a:r>
            <a:endParaRPr lang="it-IT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21088"/>
            <a:ext cx="770485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Biodiversita’</a:t>
            </a:r>
            <a:r>
              <a:rPr lang="it-IT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Artificiale</a:t>
            </a:r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OGM , piante geneticamente modificate e transgeniche , hanno perseguito l'idea che le variazioni della </a:t>
            </a:r>
            <a:r>
              <a:rPr lang="it-IT" sz="1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biodiversita’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fossero 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eseguibili 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«meccanicamente» inserendo 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silenziando geni nel DNA indipendentemente dal </a:t>
            </a:r>
            <a:r>
              <a:rPr lang="it-IT" sz="1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fittness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epigenetico con ambiente 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Il rischio è la diffusione nell’ambiente di nuovi organismi 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artificiali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trova l'ambiente 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in sintonia con la informazione epigenetica 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cio’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puo’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indurre alterazioni incontrollate nella </a:t>
            </a:r>
            <a:r>
              <a:rPr lang="it-IT" sz="1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comlessita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collaborativa del sistema vivente. </a:t>
            </a:r>
            <a:endParaRPr lang="it-IT" sz="1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distinzione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gli OGM va fatta a riguardo del miglioramento genetico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agricoltura,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quale sfrutta la selezione ed incrocio di genomi per una più rapida ed efficiente selezione naturale dei caratteri di interesse alimentare . </a:t>
            </a:r>
            <a:r>
              <a:rPr lang="it-IT" sz="11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Cio’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dovuto al fatto che nelle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piante,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ancor </a:t>
            </a:r>
            <a:r>
              <a:rPr lang="it-IT" sz="11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sistemi meno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evoluti,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modificazioni genetiche hanno una </a:t>
            </a:r>
            <a:r>
              <a:rPr lang="it-IT" sz="11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ampia </a:t>
            </a:r>
            <a:r>
              <a:rPr lang="it-IT" sz="11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variabilita‘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 permette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accelerare la selezione naturale per incrocio , mediante tecniche innovative note come MAS (acronimo di “</a:t>
            </a:r>
            <a:r>
              <a:rPr lang="it-IT" sz="11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Selezione Assistita con Marcatori molecolari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che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usano frammenti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aiutare a selezionare , piante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acquistano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specifici caratteri (spesso resistenze a malattie). 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Pertanto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oggi si contrappone la tecnologia MAS agli Ogm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.&gt;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tecnologia MAS è uno strumento di selezione nell’ambito di una biodiversità migliorata dall’uomo, mentre l’uso di Ogm consente di generare nuova biodiversità inserendo nuovi caratteri nelle specie coltivate o nelle specie animali ivi compreso l' uomo. </a:t>
            </a:r>
            <a:endParaRPr lang="it-IT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ogni mutazione evolutiva che rispetti il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«fitness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l'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ambiente» presume  l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attivazione di un programma di controllo a distanza della interazione cooperativa tra informazione genetica /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epigenetica. Tale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 sulle </a:t>
            </a:r>
            <a:r>
              <a:rPr lang="it-IT" sz="1100" b="1" dirty="0" err="1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attivita’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comunicazione a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distanza delle interazioni di informazione tra genetica/epigenetica è stato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ignorato della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genetica tradizionale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,come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effetto trascurabile </a:t>
            </a:r>
            <a:r>
              <a:rPr lang="it-IT" sz="1100" b="1" dirty="0" err="1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anziche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essenziale, per comprendere la vita come un sistema fondamentalmente collaborativo tra specie diverse co-</a:t>
            </a:r>
            <a:r>
              <a:rPr lang="it-IT" sz="1100" b="1" dirty="0" err="1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evolutesi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(ad esempio tra uomo e batteri intestinali ( </a:t>
            </a:r>
            <a:r>
              <a:rPr lang="it-IT" sz="11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vedi.  </a:t>
            </a:r>
            <a:r>
              <a:rPr lang="it-IT" sz="1100" b="1" dirty="0" err="1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Brain </a:t>
            </a:r>
            <a:r>
              <a:rPr lang="it-IT" sz="1100" b="1" dirty="0" err="1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Axis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http://www.edscuola.eu/wordpress/?p=17323</a:t>
            </a:r>
            <a:r>
              <a:rPr lang="it-IT" sz="11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.</a:t>
            </a:r>
            <a:endParaRPr lang="it-IT" sz="1100" b="1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modello semplice di comunicazione a distanza </a:t>
            </a:r>
            <a:r>
              <a:rPr lang="it-IT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puo'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infatti essere preso in considerazione notando che il DNA ha una struttura spaziale a doppia elica 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 due filamenti orientati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direzione opposta. Questa </a:t>
            </a:r>
            <a:r>
              <a:rPr lang="it-IT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assimetria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strutturale determina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11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piezioelettriche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DNA»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possiamo considerare come un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«cristallo aperiodico» ,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cosi che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durante il movimento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apertura e torsione del DNA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,il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si comporta come una antenna </a:t>
            </a:r>
            <a:r>
              <a:rPr lang="it-IT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-trasmittente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risonante a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segnali che rispondono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informazione epigenetica .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ANTENNA: 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it-IT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www.gsjournal.net/</a:t>
            </a:r>
            <a:r>
              <a:rPr lang="it-IT" sz="11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old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/science/manzelli.pdf</a:t>
            </a:r>
            <a:r>
              <a:rPr lang="it-IT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buNone/>
            </a:pPr>
            <a:r>
              <a:rPr lang="it-IT" sz="1100" b="1" dirty="0" err="1">
                <a:solidFill>
                  <a:srgbClr val="C00000"/>
                </a:solidFill>
              </a:rPr>
              <a:t>Luc</a:t>
            </a:r>
            <a:r>
              <a:rPr lang="it-IT" sz="1100" b="1" dirty="0">
                <a:solidFill>
                  <a:srgbClr val="C00000"/>
                </a:solidFill>
              </a:rPr>
              <a:t> </a:t>
            </a:r>
            <a:r>
              <a:rPr lang="it-IT" sz="1100" b="1" dirty="0" smtClean="0">
                <a:solidFill>
                  <a:srgbClr val="C00000"/>
                </a:solidFill>
              </a:rPr>
              <a:t>Montagnier</a:t>
            </a:r>
            <a:r>
              <a:rPr lang="it-IT" sz="1100" dirty="0" smtClean="0"/>
              <a:t>. </a:t>
            </a:r>
            <a:r>
              <a:rPr lang="it-I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it-I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://www.informationenergymedicine-academy.com/luc-montagnier-dna-information-transfer-via-electromagnetic-radiation/</a:t>
            </a:r>
            <a:endParaRPr lang="it-IT" sz="1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229200"/>
            <a:ext cx="612068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93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CC00"/>
                </a:solidFill>
              </a:rPr>
              <a:t>Cosa è la vita </a:t>
            </a:r>
            <a:endParaRPr lang="it-IT" dirty="0">
              <a:solidFill>
                <a:srgbClr val="00CC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b="1" i="1" dirty="0">
                <a:solidFill>
                  <a:srgbClr val="CC00CC"/>
                </a:solidFill>
              </a:rPr>
              <a:t>Ervin </a:t>
            </a:r>
            <a:r>
              <a:rPr lang="it-IT" b="1" i="1" dirty="0" err="1">
                <a:solidFill>
                  <a:srgbClr val="CC00CC"/>
                </a:solidFill>
              </a:rPr>
              <a:t>Shroedinger</a:t>
            </a:r>
            <a:r>
              <a:rPr lang="it-IT" b="1" i="1" dirty="0">
                <a:solidFill>
                  <a:srgbClr val="CC00CC"/>
                </a:solidFill>
              </a:rPr>
              <a:t> (</a:t>
            </a:r>
            <a:r>
              <a:rPr lang="it-IT" b="1" dirty="0">
                <a:solidFill>
                  <a:srgbClr val="CC00CC"/>
                </a:solidFill>
              </a:rPr>
              <a:t>1935-1944) sviluppare una nuova </a:t>
            </a:r>
            <a:r>
              <a:rPr lang="it-IT" b="1" dirty="0" smtClean="0">
                <a:solidFill>
                  <a:srgbClr val="CC00CC"/>
                </a:solidFill>
              </a:rPr>
              <a:t>visione della biologia sulla base della revisione dei limiti meccanici della fisica quantistica. Il focus del «nuovo </a:t>
            </a:r>
            <a:r>
              <a:rPr lang="it-IT" b="1" dirty="0" err="1" smtClean="0">
                <a:solidFill>
                  <a:srgbClr val="CC00CC"/>
                </a:solidFill>
              </a:rPr>
              <a:t>bio-vitalimo</a:t>
            </a:r>
            <a:r>
              <a:rPr lang="it-IT" b="1" dirty="0" smtClean="0">
                <a:solidFill>
                  <a:srgbClr val="CC00CC"/>
                </a:solidFill>
              </a:rPr>
              <a:t>» si basa sulla </a:t>
            </a:r>
            <a:r>
              <a:rPr lang="it-IT" b="1" dirty="0" err="1" smtClean="0">
                <a:solidFill>
                  <a:srgbClr val="CC00CC"/>
                </a:solidFill>
              </a:rPr>
              <a:t>probabilita’</a:t>
            </a:r>
            <a:r>
              <a:rPr lang="it-IT" b="1" dirty="0" smtClean="0">
                <a:solidFill>
                  <a:srgbClr val="CC00CC"/>
                </a:solidFill>
              </a:rPr>
              <a:t> di sovrapposizione di </a:t>
            </a:r>
            <a:r>
              <a:rPr lang="it-IT" b="1" dirty="0" err="1" smtClean="0">
                <a:solidFill>
                  <a:srgbClr val="CC00CC"/>
                </a:solidFill>
              </a:rPr>
              <a:t>elemenenti</a:t>
            </a:r>
            <a:r>
              <a:rPr lang="it-IT" b="1" dirty="0" smtClean="0">
                <a:solidFill>
                  <a:srgbClr val="CC00CC"/>
                </a:solidFill>
              </a:rPr>
              <a:t> quantistici  su scale di dimensione nano-metrica . In quella moderna linea di pensiero  della «biologia-quantistica»  possiamo ipotizzare </a:t>
            </a:r>
            <a:r>
              <a:rPr lang="it-IT" b="1" dirty="0" smtClean="0">
                <a:solidFill>
                  <a:srgbClr val="CC00CC"/>
                </a:solidFill>
              </a:rPr>
              <a:t>che la sovrapposizione </a:t>
            </a:r>
            <a:r>
              <a:rPr lang="it-IT" b="1" dirty="0" smtClean="0">
                <a:solidFill>
                  <a:srgbClr val="CC00CC"/>
                </a:solidFill>
              </a:rPr>
              <a:t>tra </a:t>
            </a:r>
            <a:r>
              <a:rPr lang="it-IT" b="1" dirty="0">
                <a:solidFill>
                  <a:srgbClr val="CC00CC"/>
                </a:solidFill>
              </a:rPr>
              <a:t> </a:t>
            </a:r>
            <a:r>
              <a:rPr lang="it-IT" b="1" dirty="0" smtClean="0">
                <a:solidFill>
                  <a:srgbClr val="CC00CC"/>
                </a:solidFill>
              </a:rPr>
              <a:t>cromosomi conduca a realizzare  il  &lt;DNA- con funzioni di Antenna &gt; in quanto capace  di elaborazione e controllo genetico /epigenetico , per </a:t>
            </a:r>
            <a:r>
              <a:rPr lang="it-IT" b="1" dirty="0">
                <a:solidFill>
                  <a:srgbClr val="CC00CC"/>
                </a:solidFill>
              </a:rPr>
              <a:t>qualsiasi sistema </a:t>
            </a:r>
            <a:r>
              <a:rPr lang="it-IT" b="1" dirty="0" smtClean="0">
                <a:solidFill>
                  <a:srgbClr val="CC00CC"/>
                </a:solidFill>
              </a:rPr>
              <a:t>vivente, attuabile attraverso il processo di «quantum </a:t>
            </a:r>
            <a:r>
              <a:rPr lang="it-IT" b="1" dirty="0" err="1">
                <a:solidFill>
                  <a:srgbClr val="CC00CC"/>
                </a:solidFill>
              </a:rPr>
              <a:t>entanglement</a:t>
            </a:r>
            <a:r>
              <a:rPr lang="it-IT" b="1" dirty="0">
                <a:solidFill>
                  <a:srgbClr val="CC00CC"/>
                </a:solidFill>
              </a:rPr>
              <a:t> </a:t>
            </a:r>
            <a:r>
              <a:rPr lang="it-IT" b="1" dirty="0" err="1" smtClean="0">
                <a:solidFill>
                  <a:srgbClr val="CC00CC"/>
                </a:solidFill>
              </a:rPr>
              <a:t>overposition</a:t>
            </a:r>
            <a:r>
              <a:rPr lang="it-IT" b="1" dirty="0" smtClean="0">
                <a:solidFill>
                  <a:srgbClr val="CC00CC"/>
                </a:solidFill>
              </a:rPr>
              <a:t>» che provoca di emissione di particelle quantistiche.  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008000"/>
                </a:solidFill>
              </a:rPr>
              <a:t>Tale risposta teorica al tema della comprensione della vita </a:t>
            </a:r>
            <a:r>
              <a:rPr lang="it-IT" b="1" dirty="0" err="1" smtClean="0">
                <a:solidFill>
                  <a:srgbClr val="008000"/>
                </a:solidFill>
              </a:rPr>
              <a:t>puo’</a:t>
            </a:r>
            <a:r>
              <a:rPr lang="it-IT" b="1" dirty="0" smtClean="0">
                <a:solidFill>
                  <a:srgbClr val="008000"/>
                </a:solidFill>
              </a:rPr>
              <a:t> aiutare </a:t>
            </a:r>
            <a:r>
              <a:rPr lang="it-IT" b="1" dirty="0">
                <a:solidFill>
                  <a:srgbClr val="008000"/>
                </a:solidFill>
              </a:rPr>
              <a:t>a </a:t>
            </a:r>
            <a:r>
              <a:rPr lang="it-IT" b="1" dirty="0" smtClean="0">
                <a:solidFill>
                  <a:srgbClr val="008000"/>
                </a:solidFill>
              </a:rPr>
              <a:t>capire meglio la necessaria duplice funzione del DNA  nel generare la vita  e contemporaneamente attuare  il controllo </a:t>
            </a:r>
            <a:r>
              <a:rPr lang="it-IT" b="1" dirty="0">
                <a:solidFill>
                  <a:srgbClr val="008000"/>
                </a:solidFill>
              </a:rPr>
              <a:t>a distanza della </a:t>
            </a:r>
            <a:r>
              <a:rPr lang="it-IT" b="1" dirty="0" smtClean="0">
                <a:solidFill>
                  <a:srgbClr val="008000"/>
                </a:solidFill>
              </a:rPr>
              <a:t>effettiva espressione del DNA.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7030A0"/>
                </a:solidFill>
              </a:rPr>
              <a:t>Pertanto ritenendo utile applicare le concezioni dell’ </a:t>
            </a:r>
            <a:r>
              <a:rPr lang="it-IT" b="1" dirty="0" err="1" smtClean="0">
                <a:solidFill>
                  <a:srgbClr val="7030A0"/>
                </a:solidFill>
              </a:rPr>
              <a:t>Entanglement</a:t>
            </a:r>
            <a:r>
              <a:rPr lang="it-IT" b="1" dirty="0" smtClean="0">
                <a:solidFill>
                  <a:srgbClr val="7030A0"/>
                </a:solidFill>
              </a:rPr>
              <a:t> quantistico alla vita biologica ,</a:t>
            </a:r>
            <a:r>
              <a:rPr lang="it-IT" b="1" dirty="0" err="1" smtClean="0">
                <a:solidFill>
                  <a:srgbClr val="7030A0"/>
                </a:solidFill>
              </a:rPr>
              <a:t>Egocreanet</a:t>
            </a:r>
            <a:r>
              <a:rPr lang="it-IT" b="1" dirty="0" smtClean="0">
                <a:solidFill>
                  <a:srgbClr val="7030A0"/>
                </a:solidFill>
              </a:rPr>
              <a:t> propone una riflessione sul fatto che </a:t>
            </a:r>
            <a:r>
              <a:rPr lang="it-IT" b="1" dirty="0">
                <a:solidFill>
                  <a:srgbClr val="7030A0"/>
                </a:solidFill>
              </a:rPr>
              <a:t> </a:t>
            </a:r>
            <a:r>
              <a:rPr lang="it-IT" b="1" dirty="0" smtClean="0">
                <a:solidFill>
                  <a:srgbClr val="7030A0"/>
                </a:solidFill>
              </a:rPr>
              <a:t>il DNA abbia  </a:t>
            </a:r>
            <a:r>
              <a:rPr lang="it-IT" b="1" dirty="0">
                <a:solidFill>
                  <a:srgbClr val="7030A0"/>
                </a:solidFill>
              </a:rPr>
              <a:t>due inseparabili </a:t>
            </a:r>
            <a:r>
              <a:rPr lang="it-IT" b="1" dirty="0" smtClean="0">
                <a:solidFill>
                  <a:srgbClr val="7030A0"/>
                </a:solidFill>
              </a:rPr>
              <a:t>capacita ‘di comunicazione simultanea , una per contatto ed l’ altra  a distanza per controllo a feedback della </a:t>
            </a:r>
            <a:r>
              <a:rPr lang="it-IT" b="1" dirty="0" err="1" smtClean="0">
                <a:solidFill>
                  <a:srgbClr val="7030A0"/>
                </a:solidFill>
              </a:rPr>
              <a:t>espresione</a:t>
            </a:r>
            <a:r>
              <a:rPr lang="it-IT" b="1" dirty="0" smtClean="0">
                <a:solidFill>
                  <a:srgbClr val="7030A0"/>
                </a:solidFill>
              </a:rPr>
              <a:t> genetica , entrambe ottenibili da di unico </a:t>
            </a:r>
            <a:r>
              <a:rPr lang="it-IT" b="1" dirty="0">
                <a:solidFill>
                  <a:srgbClr val="7030A0"/>
                </a:solidFill>
              </a:rPr>
              <a:t>processo </a:t>
            </a:r>
            <a:r>
              <a:rPr lang="it-IT" b="1" dirty="0" smtClean="0">
                <a:solidFill>
                  <a:srgbClr val="7030A0"/>
                </a:solidFill>
              </a:rPr>
              <a:t>di segnale (</a:t>
            </a:r>
            <a:r>
              <a:rPr lang="it-IT" b="1" dirty="0" err="1">
                <a:solidFill>
                  <a:srgbClr val="7030A0"/>
                </a:solidFill>
              </a:rPr>
              <a:t>c</a:t>
            </a:r>
            <a:r>
              <a:rPr lang="it-IT" b="1" dirty="0" err="1" smtClean="0">
                <a:solidFill>
                  <a:srgbClr val="7030A0"/>
                </a:solidFill>
              </a:rPr>
              <a:t>lassico+quantistico</a:t>
            </a:r>
            <a:r>
              <a:rPr lang="it-IT" b="1" dirty="0" smtClean="0">
                <a:solidFill>
                  <a:srgbClr val="7030A0"/>
                </a:solidFill>
              </a:rPr>
              <a:t>)</a:t>
            </a:r>
            <a:r>
              <a:rPr lang="it-IT" dirty="0" smtClean="0">
                <a:solidFill>
                  <a:srgbClr val="7030A0"/>
                </a:solidFill>
              </a:rPr>
              <a:t> .              </a:t>
            </a:r>
            <a:r>
              <a:rPr lang="it-IT" b="1" dirty="0" smtClean="0">
                <a:solidFill>
                  <a:srgbClr val="2B0CE4"/>
                </a:solidFill>
              </a:rPr>
              <a:t>La </a:t>
            </a:r>
            <a:r>
              <a:rPr lang="it-IT" b="1" dirty="0">
                <a:solidFill>
                  <a:srgbClr val="2B0CE4"/>
                </a:solidFill>
              </a:rPr>
              <a:t>ragione per cui </a:t>
            </a:r>
            <a:r>
              <a:rPr lang="it-IT" b="1" dirty="0" smtClean="0">
                <a:solidFill>
                  <a:srgbClr val="2B0CE4"/>
                </a:solidFill>
              </a:rPr>
              <a:t>questi </a:t>
            </a:r>
            <a:r>
              <a:rPr lang="it-IT" b="1" dirty="0">
                <a:solidFill>
                  <a:srgbClr val="2B0CE4"/>
                </a:solidFill>
              </a:rPr>
              <a:t>due processi </a:t>
            </a:r>
            <a:r>
              <a:rPr lang="it-IT" b="1" dirty="0" smtClean="0">
                <a:solidFill>
                  <a:srgbClr val="2B0CE4"/>
                </a:solidFill>
              </a:rPr>
              <a:t> non sono separabili riguarda la </a:t>
            </a:r>
            <a:r>
              <a:rPr lang="it-IT" b="1" dirty="0">
                <a:solidFill>
                  <a:srgbClr val="2B0CE4"/>
                </a:solidFill>
              </a:rPr>
              <a:t>natura </a:t>
            </a:r>
            <a:r>
              <a:rPr lang="it-IT" b="1" dirty="0" smtClean="0">
                <a:solidFill>
                  <a:srgbClr val="2B0CE4"/>
                </a:solidFill>
              </a:rPr>
              <a:t>piezoelettrica del materiale genetico  e delle proteine.   Il </a:t>
            </a:r>
            <a:r>
              <a:rPr lang="it-IT" b="1" dirty="0">
                <a:solidFill>
                  <a:srgbClr val="2B0CE4"/>
                </a:solidFill>
              </a:rPr>
              <a:t>segnale </a:t>
            </a:r>
            <a:r>
              <a:rPr lang="it-IT" b="1" dirty="0" smtClean="0">
                <a:solidFill>
                  <a:srgbClr val="2B0CE4"/>
                </a:solidFill>
              </a:rPr>
              <a:t>piezoelettrico  di  per se è </a:t>
            </a:r>
            <a:r>
              <a:rPr lang="it-IT" b="1" dirty="0">
                <a:solidFill>
                  <a:srgbClr val="2B0CE4"/>
                </a:solidFill>
              </a:rPr>
              <a:t>un'emissione </a:t>
            </a:r>
            <a:r>
              <a:rPr lang="it-IT" b="1" dirty="0" smtClean="0">
                <a:solidFill>
                  <a:srgbClr val="2B0CE4"/>
                </a:solidFill>
              </a:rPr>
              <a:t>debole in </a:t>
            </a:r>
            <a:r>
              <a:rPr lang="it-IT" b="1" dirty="0">
                <a:solidFill>
                  <a:srgbClr val="2B0CE4"/>
                </a:solidFill>
              </a:rPr>
              <a:t>un contesto </a:t>
            </a:r>
            <a:r>
              <a:rPr lang="it-IT" b="1" dirty="0" smtClean="0">
                <a:solidFill>
                  <a:srgbClr val="2B0CE4"/>
                </a:solidFill>
              </a:rPr>
              <a:t>acquoso di una cellula , </a:t>
            </a:r>
            <a:r>
              <a:rPr lang="it-IT" b="1" dirty="0" err="1" smtClean="0">
                <a:solidFill>
                  <a:srgbClr val="2B0CE4"/>
                </a:solidFill>
              </a:rPr>
              <a:t>puo’</a:t>
            </a:r>
            <a:r>
              <a:rPr lang="it-IT" b="1" dirty="0" smtClean="0">
                <a:solidFill>
                  <a:srgbClr val="2B0CE4"/>
                </a:solidFill>
              </a:rPr>
              <a:t> essere trasformato </a:t>
            </a:r>
            <a:r>
              <a:rPr lang="it-IT" b="1" dirty="0">
                <a:solidFill>
                  <a:srgbClr val="2B0CE4"/>
                </a:solidFill>
              </a:rPr>
              <a:t>in un segnale a lungo raggio attraverso effetti </a:t>
            </a:r>
            <a:r>
              <a:rPr lang="it-IT" b="1" dirty="0" smtClean="0">
                <a:solidFill>
                  <a:srgbClr val="2B0CE4"/>
                </a:solidFill>
              </a:rPr>
              <a:t>di </a:t>
            </a:r>
            <a:r>
              <a:rPr lang="it-IT" b="1" dirty="0" err="1" smtClean="0">
                <a:solidFill>
                  <a:srgbClr val="2B0CE4"/>
                </a:solidFill>
              </a:rPr>
              <a:t>entangement</a:t>
            </a:r>
            <a:r>
              <a:rPr lang="it-IT" b="1" dirty="0" smtClean="0">
                <a:solidFill>
                  <a:srgbClr val="2B0CE4"/>
                </a:solidFill>
              </a:rPr>
              <a:t> quantistico che permettono la modulazione del segnale in un campo di informazione non-locale, che come tale viene diffuso a distanza per il controllo a feedback del rapporto tra </a:t>
            </a:r>
            <a:r>
              <a:rPr lang="it-IT" b="1" dirty="0" err="1" smtClean="0">
                <a:solidFill>
                  <a:srgbClr val="2B0CE4"/>
                </a:solidFill>
              </a:rPr>
              <a:t>attivita’</a:t>
            </a:r>
            <a:r>
              <a:rPr lang="it-IT" b="1" dirty="0" smtClean="0">
                <a:solidFill>
                  <a:srgbClr val="2B0CE4"/>
                </a:solidFill>
              </a:rPr>
              <a:t> di informazione genetica ed epigenetiche</a:t>
            </a:r>
            <a:r>
              <a:rPr lang="it-IT" b="1" dirty="0" smtClean="0"/>
              <a:t>. </a:t>
            </a:r>
            <a:endParaRPr lang="it-IT" b="1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00B050"/>
                </a:solidFill>
              </a:rPr>
              <a:t>Vedi : Energia di Informazione : </a:t>
            </a:r>
            <a:r>
              <a:rPr lang="it-IT" dirty="0">
                <a:solidFill>
                  <a:srgbClr val="00B050"/>
                </a:solidFill>
              </a:rPr>
              <a:t/>
            </a:r>
            <a:br>
              <a:rPr lang="it-IT" dirty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,https</a:t>
            </a:r>
            <a:r>
              <a:rPr lang="it-IT" dirty="0">
                <a:solidFill>
                  <a:srgbClr val="00B050"/>
                </a:solidFill>
              </a:rPr>
              <a:t>://</a:t>
            </a:r>
            <a:r>
              <a:rPr lang="it-IT" dirty="0" smtClean="0">
                <a:solidFill>
                  <a:srgbClr val="00B050"/>
                </a:solidFill>
              </a:rPr>
              <a:t>dabpensiero.wordpress.com/2011/03/30/%E2%80%9Cenergia-di-informazione%E2%80%9D/;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&lt; ENTANGLEMENT-QUANTISTICO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077416"/>
            <a:ext cx="3096344" cy="101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4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sz="1400" b="1" dirty="0" smtClean="0">
                <a:solidFill>
                  <a:srgbClr val="2B0C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«Economia Circolare» come strategia del superamento del meccanicismo –lineare /deterministico  </a:t>
            </a:r>
            <a:endParaRPr lang="it-IT" sz="1400" b="1" dirty="0">
              <a:solidFill>
                <a:srgbClr val="2B0C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risposta all’ emergenza inquinamento ed all’ accumulo esponenziale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rifiuti tossici nell’ ambiente quali  cause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prime della decrescita di </a:t>
            </a:r>
            <a:r>
              <a:rPr lang="it-IT" sz="12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biodiversita’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l’ Europa ed i Paesi maggiormente industrializzati recentemente hanno iniziato a sperimentare la della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«Economia Circolare» </a:t>
            </a:r>
          </a:p>
          <a:p>
            <a:pPr algn="just"/>
            <a:r>
              <a:rPr lang="it-IT" sz="1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it-IT" sz="1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met.cittametropolitana.fi.it/news.aspx?n=192989</a:t>
            </a:r>
            <a:endParaRPr lang="it-IT" sz="1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quadro dello sviluppo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«ECONOMIA CIRCOLARE»,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strategia per la </a:t>
            </a:r>
            <a:r>
              <a:rPr lang="it-IT" sz="1200" b="1" dirty="0" err="1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sostenibilta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durevole 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dovra’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porre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attenzione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complessita</a:t>
            </a:r>
            <a:r>
              <a:rPr lang="it-IT" sz="1200" b="1" dirty="0" err="1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transdisciplinare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multi-attoriale dei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di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equilibrio dinamico tra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risorse fisiche, ambientali, energetiche e tecnologiche del nostro pianeta integrandole con gli effetti relativi alla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salute,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definire la e efficienza dei nuovi processi produttivi in modo che questi provochino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minor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impatto possibile sull’ambiente e sulla 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biodiversita’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vita,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garantire il benessere e la salute della 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societa’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futura. 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 risposta  strategica prevede un cambiamento  scientifico e culturale  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avra’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ampio impatto sulla innovazione sociale ed  economica  finalizzata  al prevedere il controllo degli andamenti della futura crescita della  «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1200" b="1" dirty="0" err="1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ocieta’</a:t>
            </a:r>
            <a:r>
              <a:rPr lang="it-IT" sz="1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della Conoscenza». </a:t>
            </a:r>
          </a:p>
          <a:p>
            <a:pPr algn="just"/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fulcro di questa strategia &lt;non-lineare&gt; dello sviluppo </a:t>
            </a:r>
            <a:r>
              <a:rPr lang="it-IT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guidata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un profondo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cambiamento concettuale necessario a favorire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condizioni ambientali e sociali di sviluppo della  «Living Economy». Quest’</a:t>
            </a:r>
            <a:r>
              <a:rPr lang="it-IT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utima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sara’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infatti il r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isultato di una sfida creativa  tendente al superamento del «</a:t>
            </a:r>
            <a:r>
              <a:rPr lang="it-IT" sz="1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pensiero lineare-meccanicistico»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consolidato durante tutta l’ epoca industriale; </a:t>
            </a:r>
            <a:r>
              <a:rPr lang="it-IT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cio’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include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riorganizzazione condivisa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 «eco-innovativi»  delle 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tecnologie di produzione e di trasformazione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materia ed energia, orientati  dal rispetto della </a:t>
            </a:r>
            <a:r>
              <a:rPr lang="it-IT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sostenbilita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ambientale nonché di distribuzione sociale della ricchezza su base globale della  </a:t>
            </a:r>
            <a:r>
              <a:rPr lang="it-IT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solidarieta’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algn="just"/>
            <a:r>
              <a:rPr lang="it-IT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tale contesto EGOCREANET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 di R&amp;S agisce proponendo e collaborando a ricerche orientate a superare i  </a:t>
            </a:r>
            <a:r>
              <a:rPr lang="it-IT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 cognitivi della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ormai obsoleta concezione meccanica </a:t>
            </a:r>
            <a:r>
              <a:rPr lang="it-IT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scienza, al fine di costruire  nuovi </a:t>
            </a:r>
            <a:r>
              <a:rPr lang="it-IT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 di </a:t>
            </a:r>
            <a:r>
              <a:rPr lang="it-IT" sz="1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12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creativita’</a:t>
            </a:r>
            <a:r>
              <a:rPr lang="it-IT" sz="1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quantistica»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innovare scienza e cultura nel quadro del futuro sviluppo della LIVING ECONOMY.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edi: 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it-IT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it-IT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www.edscuola.it/archivio/lre/MECCANICISMO.pdf</a:t>
            </a:r>
            <a:endParaRPr lang="it-IT" sz="12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085185"/>
            <a:ext cx="280035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25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1175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Strategie di Cambiamento culturale e scientifico per favorire la crescita della “Living Economy”.  Paolo Manzelli &lt;egocreanet2012 @gmail.com&gt; Convegno "Biodiversità significati e limiti" - Prato il 17 e 18 Settembre 2015. &lt; http://www.biodiversitasignificatielimiti.cnr.it/ &gt; </vt:lpstr>
      <vt:lpstr>«La biodiversità è espressione della evoluzione della diversità di informazione genetica ed epigenetica»</vt:lpstr>
      <vt:lpstr>Biodiversita’ Artificiale</vt:lpstr>
      <vt:lpstr>Cosa è la vita </vt:lpstr>
      <vt:lpstr>La «Economia Circolare» come strategia del superamento del meccanicismo –lineare /deterministico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 dello sviluppo e collasso della biodiversita degli ecosistemi naturali</dc:title>
  <dc:creator>User</dc:creator>
  <cp:lastModifiedBy>User</cp:lastModifiedBy>
  <cp:revision>116</cp:revision>
  <dcterms:created xsi:type="dcterms:W3CDTF">2015-08-28T15:10:07Z</dcterms:created>
  <dcterms:modified xsi:type="dcterms:W3CDTF">2015-09-03T10:19:08Z</dcterms:modified>
</cp:coreProperties>
</file>