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3" r:id="rId2"/>
    <p:sldId id="315" r:id="rId3"/>
    <p:sldId id="350" r:id="rId4"/>
    <p:sldId id="351" r:id="rId5"/>
    <p:sldId id="352" r:id="rId6"/>
  </p:sldIdLst>
  <p:sldSz cx="12188825" cy="6858000"/>
  <p:notesSz cx="6797675" cy="9928225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3839">
          <p15:clr>
            <a:srgbClr val="A4A3A4"/>
          </p15:clr>
        </p15:guide>
        <p15:guide id="6" pos="384">
          <p15:clr>
            <a:srgbClr val="A4A3A4"/>
          </p15:clr>
        </p15:guide>
        <p15:guide id="7" pos="72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FF9900"/>
    <a:srgbClr val="FFBD00"/>
    <a:srgbClr val="A92F48"/>
    <a:srgbClr val="FFBE00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87633" autoAdjust="0"/>
  </p:normalViewPr>
  <p:slideViewPr>
    <p:cSldViewPr>
      <p:cViewPr>
        <p:scale>
          <a:sx n="98" d="100"/>
          <a:sy n="98" d="100"/>
        </p:scale>
        <p:origin x="-114" y="-72"/>
      </p:cViewPr>
      <p:guideLst>
        <p:guide orient="horz" pos="2160"/>
        <p:guide orient="horz" pos="816"/>
        <p:guide orient="horz" pos="3840"/>
        <p:guide orient="horz" pos="1056"/>
        <p:guide pos="3839"/>
        <p:guide pos="384"/>
        <p:guide pos="72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046" y="-13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2015-2016\ITS\NOVEMBRE\interventi\5%20NOVEMBRE\candidati_e_frequentanti_az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2114903468067599E-3"/>
                  <c:y val="5.3031064297338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percorsi!$U$28:$Y$28</c:f>
              <c:strCache>
                <c:ptCount val="5"/>
                <c:pt idx="0">
                  <c:v>Anno 2010</c:v>
                </c:pt>
                <c:pt idx="1">
                  <c:v>Anno 2011</c:v>
                </c:pt>
                <c:pt idx="2">
                  <c:v>Anno 2012</c:v>
                </c:pt>
                <c:pt idx="3">
                  <c:v>Anno 2013</c:v>
                </c:pt>
                <c:pt idx="4">
                  <c:v>Anno 2014</c:v>
                </c:pt>
              </c:strCache>
            </c:strRef>
          </c:cat>
          <c:val>
            <c:numRef>
              <c:f>percorsi!$U$35:$Y$35</c:f>
              <c:numCache>
                <c:formatCode>General</c:formatCode>
                <c:ptCount val="5"/>
                <c:pt idx="0">
                  <c:v>6</c:v>
                </c:pt>
                <c:pt idx="1">
                  <c:v>57</c:v>
                </c:pt>
                <c:pt idx="2">
                  <c:v>75</c:v>
                </c:pt>
                <c:pt idx="3">
                  <c:v>94</c:v>
                </c:pt>
                <c:pt idx="4">
                  <c:v>114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29622400"/>
        <c:axId val="129625088"/>
      </c:barChart>
      <c:catAx>
        <c:axId val="129622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it-IT"/>
          </a:p>
        </c:txPr>
        <c:crossAx val="129625088"/>
        <c:crosses val="autoZero"/>
        <c:auto val="1"/>
        <c:lblAlgn val="ctr"/>
        <c:lblOffset val="100"/>
        <c:noMultiLvlLbl val="0"/>
      </c:catAx>
      <c:valAx>
        <c:axId val="129625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2962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Studenti</a:t>
            </a:r>
            <a:r>
              <a:rPr lang="en-US" dirty="0"/>
              <a:t> 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hanno</a:t>
            </a:r>
            <a:r>
              <a:rPr lang="en-US" dirty="0"/>
              <a:t> </a:t>
            </a:r>
            <a:r>
              <a:rPr lang="en-US" dirty="0" err="1"/>
              <a:t>frequentato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percorsi</a:t>
            </a:r>
            <a:r>
              <a:rPr lang="en-US" dirty="0"/>
              <a:t> ITS 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dal</a:t>
            </a:r>
            <a:r>
              <a:rPr lang="en-US" dirty="0" smtClean="0"/>
              <a:t> 2010 al 2015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Foglio3!$A$5</c:f>
              <c:strCache>
                <c:ptCount val="1"/>
                <c:pt idx="0">
                  <c:v>Studenti  che hanno frequentato  i corsi ITS nei vari anni</c:v>
                </c:pt>
              </c:strCache>
            </c:strRef>
          </c:tx>
          <c:marker>
            <c:symbol val="none"/>
          </c:marker>
          <c:dLbls>
            <c:dLbl>
              <c:idx val="5"/>
              <c:spPr>
                <a:solidFill>
                  <a:srgbClr val="F47E65"/>
                </a:solidFill>
              </c:spPr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Foglio3!$B$4:$G$4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Foglio3!$B$5:$G$5</c:f>
              <c:numCache>
                <c:formatCode>#,##0</c:formatCode>
                <c:ptCount val="6"/>
                <c:pt idx="0" formatCode="General">
                  <c:v>129</c:v>
                </c:pt>
                <c:pt idx="1">
                  <c:v>1451</c:v>
                </c:pt>
                <c:pt idx="2">
                  <c:v>3250</c:v>
                </c:pt>
                <c:pt idx="3">
                  <c:v>5050</c:v>
                </c:pt>
                <c:pt idx="4">
                  <c:v>6053</c:v>
                </c:pt>
                <c:pt idx="5">
                  <c:v>4582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45728"/>
        <c:axId val="41547264"/>
      </c:lineChart>
      <c:catAx>
        <c:axId val="41545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it-IT"/>
          </a:p>
        </c:txPr>
        <c:crossAx val="41547264"/>
        <c:crosses val="autoZero"/>
        <c:auto val="1"/>
        <c:lblAlgn val="ctr"/>
        <c:lblOffset val="100"/>
        <c:noMultiLvlLbl val="0"/>
      </c:catAx>
      <c:valAx>
        <c:axId val="415472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545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3.5885612658530651E-2"/>
                  <c:y val="0.1576857750656740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imprese!$B$5:$B$9</c:f>
              <c:strCache>
                <c:ptCount val="5"/>
                <c:pt idx="0">
                  <c:v>da 1 a 9</c:v>
                </c:pt>
                <c:pt idx="1">
                  <c:v>da 10 a 49</c:v>
                </c:pt>
                <c:pt idx="2">
                  <c:v>da 50 a 249</c:v>
                </c:pt>
                <c:pt idx="3">
                  <c:v>da 250 a 499</c:v>
                </c:pt>
                <c:pt idx="4">
                  <c:v>500 e oltre</c:v>
                </c:pt>
              </c:strCache>
            </c:strRef>
          </c:cat>
          <c:val>
            <c:numRef>
              <c:f>imprese!$F$5:$F$9</c:f>
              <c:numCache>
                <c:formatCode>General</c:formatCode>
                <c:ptCount val="5"/>
                <c:pt idx="0">
                  <c:v>1168</c:v>
                </c:pt>
                <c:pt idx="1">
                  <c:v>1189</c:v>
                </c:pt>
                <c:pt idx="2">
                  <c:v>581</c:v>
                </c:pt>
                <c:pt idx="3">
                  <c:v>98</c:v>
                </c:pt>
                <c:pt idx="4">
                  <c:v>120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0.44357</cdr:x>
      <cdr:y>0.15438</cdr:y>
    </cdr:from>
    <cdr:to>
      <cdr:x>0.51247</cdr:x>
      <cdr:y>0.23402</cdr:y>
    </cdr:to>
    <cdr:sp macro="" textlink="">
      <cdr:nvSpPr>
        <cdr:cNvPr id="3" name="Casella di testo 1"/>
        <cdr:cNvSpPr txBox="1"/>
      </cdr:nvSpPr>
      <cdr:spPr>
        <a:xfrm xmlns:a="http://schemas.openxmlformats.org/drawingml/2006/main">
          <a:off x="2146300" y="498475"/>
          <a:ext cx="333376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414338"/>
            <a:ext cx="4964113" cy="279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2143"/>
            <a:ext cx="6042378" cy="57914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1814"/>
            <a:ext cx="4833902" cy="24648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1814"/>
            <a:ext cx="604238" cy="24648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2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42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61925" y="414338"/>
            <a:ext cx="4964113" cy="27940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ChangeAspect="1" noEditPoints="1"/>
          </p:cNvSpPr>
          <p:nvPr userDrawn="1"/>
        </p:nvSpPr>
        <p:spPr bwMode="invGray">
          <a:xfrm>
            <a:off x="11586739" y="6321203"/>
            <a:ext cx="356616" cy="356616"/>
          </a:xfrm>
          <a:custGeom>
            <a:avLst/>
            <a:gdLst>
              <a:gd name="T0" fmla="*/ 864 w 1728"/>
              <a:gd name="T1" fmla="*/ 1728 h 1728"/>
              <a:gd name="T2" fmla="*/ 838 w 1728"/>
              <a:gd name="T3" fmla="*/ 1728 h 1728"/>
              <a:gd name="T4" fmla="*/ 1015 w 1728"/>
              <a:gd name="T5" fmla="*/ 1243 h 1728"/>
              <a:gd name="T6" fmla="*/ 1258 w 1728"/>
              <a:gd name="T7" fmla="*/ 1243 h 1728"/>
              <a:gd name="T8" fmla="*/ 1362 w 1728"/>
              <a:gd name="T9" fmla="*/ 1170 h 1728"/>
              <a:gd name="T10" fmla="*/ 1554 w 1728"/>
              <a:gd name="T11" fmla="*/ 643 h 1728"/>
              <a:gd name="T12" fmla="*/ 1444 w 1728"/>
              <a:gd name="T13" fmla="*/ 487 h 1728"/>
              <a:gd name="T14" fmla="*/ 1107 w 1728"/>
              <a:gd name="T15" fmla="*/ 487 h 1728"/>
              <a:gd name="T16" fmla="*/ 824 w 1728"/>
              <a:gd name="T17" fmla="*/ 1264 h 1728"/>
              <a:gd name="T18" fmla="*/ 824 w 1728"/>
              <a:gd name="T19" fmla="*/ 1264 h 1728"/>
              <a:gd name="T20" fmla="*/ 664 w 1728"/>
              <a:gd name="T21" fmla="*/ 1705 h 1728"/>
              <a:gd name="T22" fmla="*/ 0 w 1728"/>
              <a:gd name="T23" fmla="*/ 864 h 1728"/>
              <a:gd name="T24" fmla="*/ 631 w 1728"/>
              <a:gd name="T25" fmla="*/ 32 h 1728"/>
              <a:gd name="T26" fmla="*/ 465 w 1728"/>
              <a:gd name="T27" fmla="*/ 487 h 1728"/>
              <a:gd name="T28" fmla="*/ 465 w 1728"/>
              <a:gd name="T29" fmla="*/ 487 h 1728"/>
              <a:gd name="T30" fmla="*/ 190 w 1728"/>
              <a:gd name="T31" fmla="*/ 1243 h 1728"/>
              <a:gd name="T32" fmla="*/ 373 w 1728"/>
              <a:gd name="T33" fmla="*/ 1243 h 1728"/>
              <a:gd name="T34" fmla="*/ 607 w 1728"/>
              <a:gd name="T35" fmla="*/ 600 h 1728"/>
              <a:gd name="T36" fmla="*/ 745 w 1728"/>
              <a:gd name="T37" fmla="*/ 600 h 1728"/>
              <a:gd name="T38" fmla="*/ 511 w 1728"/>
              <a:gd name="T39" fmla="*/ 1243 h 1728"/>
              <a:gd name="T40" fmla="*/ 694 w 1728"/>
              <a:gd name="T41" fmla="*/ 1243 h 1728"/>
              <a:gd name="T42" fmla="*/ 912 w 1728"/>
              <a:gd name="T43" fmla="*/ 643 h 1728"/>
              <a:gd name="T44" fmla="*/ 802 w 1728"/>
              <a:gd name="T45" fmla="*/ 487 h 1728"/>
              <a:gd name="T46" fmla="*/ 649 w 1728"/>
              <a:gd name="T47" fmla="*/ 487 h 1728"/>
              <a:gd name="T48" fmla="*/ 825 w 1728"/>
              <a:gd name="T49" fmla="*/ 1 h 1728"/>
              <a:gd name="T50" fmla="*/ 864 w 1728"/>
              <a:gd name="T51" fmla="*/ 0 h 1728"/>
              <a:gd name="T52" fmla="*/ 1728 w 1728"/>
              <a:gd name="T53" fmla="*/ 864 h 1728"/>
              <a:gd name="T54" fmla="*/ 864 w 1728"/>
              <a:gd name="T55" fmla="*/ 1728 h 1728"/>
              <a:gd name="T56" fmla="*/ 1387 w 1728"/>
              <a:gd name="T57" fmla="*/ 600 h 1728"/>
              <a:gd name="T58" fmla="*/ 1249 w 1728"/>
              <a:gd name="T59" fmla="*/ 600 h 1728"/>
              <a:gd name="T60" fmla="*/ 1057 w 1728"/>
              <a:gd name="T61" fmla="*/ 1129 h 1728"/>
              <a:gd name="T62" fmla="*/ 1194 w 1728"/>
              <a:gd name="T63" fmla="*/ 1129 h 1728"/>
              <a:gd name="T64" fmla="*/ 1387 w 1728"/>
              <a:gd name="T65" fmla="*/ 600 h 1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8" h="1728">
                <a:moveTo>
                  <a:pt x="864" y="1728"/>
                </a:moveTo>
                <a:cubicBezTo>
                  <a:pt x="856" y="1728"/>
                  <a:pt x="847" y="1728"/>
                  <a:pt x="838" y="1728"/>
                </a:cubicBezTo>
                <a:cubicBezTo>
                  <a:pt x="1015" y="1243"/>
                  <a:pt x="1015" y="1243"/>
                  <a:pt x="1015" y="1243"/>
                </a:cubicBezTo>
                <a:cubicBezTo>
                  <a:pt x="1258" y="1243"/>
                  <a:pt x="1258" y="1243"/>
                  <a:pt x="1258" y="1243"/>
                </a:cubicBezTo>
                <a:cubicBezTo>
                  <a:pt x="1301" y="1243"/>
                  <a:pt x="1347" y="1210"/>
                  <a:pt x="1362" y="1170"/>
                </a:cubicBezTo>
                <a:cubicBezTo>
                  <a:pt x="1554" y="643"/>
                  <a:pt x="1554" y="643"/>
                  <a:pt x="1554" y="643"/>
                </a:cubicBezTo>
                <a:cubicBezTo>
                  <a:pt x="1585" y="557"/>
                  <a:pt x="1536" y="487"/>
                  <a:pt x="1444" y="487"/>
                </a:cubicBezTo>
                <a:cubicBezTo>
                  <a:pt x="1107" y="487"/>
                  <a:pt x="1107" y="487"/>
                  <a:pt x="1107" y="487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824" y="1264"/>
                  <a:pt x="824" y="1264"/>
                  <a:pt x="824" y="1264"/>
                </a:cubicBezTo>
                <a:cubicBezTo>
                  <a:pt x="664" y="1705"/>
                  <a:pt x="664" y="1705"/>
                  <a:pt x="664" y="1705"/>
                </a:cubicBezTo>
                <a:cubicBezTo>
                  <a:pt x="283" y="1614"/>
                  <a:pt x="0" y="1272"/>
                  <a:pt x="0" y="864"/>
                </a:cubicBezTo>
                <a:cubicBezTo>
                  <a:pt x="0" y="468"/>
                  <a:pt x="267" y="134"/>
                  <a:pt x="631" y="32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465" y="487"/>
                  <a:pt x="465" y="487"/>
                  <a:pt x="465" y="487"/>
                </a:cubicBezTo>
                <a:cubicBezTo>
                  <a:pt x="190" y="1243"/>
                  <a:pt x="190" y="1243"/>
                  <a:pt x="190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607" y="600"/>
                  <a:pt x="607" y="600"/>
                  <a:pt x="607" y="600"/>
                </a:cubicBezTo>
                <a:cubicBezTo>
                  <a:pt x="745" y="600"/>
                  <a:pt x="745" y="600"/>
                  <a:pt x="745" y="600"/>
                </a:cubicBezTo>
                <a:cubicBezTo>
                  <a:pt x="511" y="1243"/>
                  <a:pt x="511" y="1243"/>
                  <a:pt x="511" y="1243"/>
                </a:cubicBezTo>
                <a:cubicBezTo>
                  <a:pt x="694" y="1243"/>
                  <a:pt x="694" y="1243"/>
                  <a:pt x="694" y="1243"/>
                </a:cubicBezTo>
                <a:cubicBezTo>
                  <a:pt x="912" y="643"/>
                  <a:pt x="912" y="643"/>
                  <a:pt x="912" y="643"/>
                </a:cubicBezTo>
                <a:cubicBezTo>
                  <a:pt x="943" y="557"/>
                  <a:pt x="894" y="487"/>
                  <a:pt x="802" y="487"/>
                </a:cubicBezTo>
                <a:cubicBezTo>
                  <a:pt x="649" y="487"/>
                  <a:pt x="649" y="487"/>
                  <a:pt x="649" y="487"/>
                </a:cubicBezTo>
                <a:cubicBezTo>
                  <a:pt x="825" y="1"/>
                  <a:pt x="825" y="1"/>
                  <a:pt x="825" y="1"/>
                </a:cubicBezTo>
                <a:cubicBezTo>
                  <a:pt x="838" y="1"/>
                  <a:pt x="851" y="0"/>
                  <a:pt x="864" y="0"/>
                </a:cubicBezTo>
                <a:cubicBezTo>
                  <a:pt x="1341" y="0"/>
                  <a:pt x="1728" y="387"/>
                  <a:pt x="1728" y="864"/>
                </a:cubicBezTo>
                <a:cubicBezTo>
                  <a:pt x="1728" y="1341"/>
                  <a:pt x="1341" y="1728"/>
                  <a:pt x="864" y="1728"/>
                </a:cubicBezTo>
                <a:close/>
                <a:moveTo>
                  <a:pt x="1387" y="600"/>
                </a:moveTo>
                <a:cubicBezTo>
                  <a:pt x="1249" y="600"/>
                  <a:pt x="1249" y="600"/>
                  <a:pt x="1249" y="600"/>
                </a:cubicBezTo>
                <a:cubicBezTo>
                  <a:pt x="1057" y="1129"/>
                  <a:pt x="1057" y="1129"/>
                  <a:pt x="1057" y="1129"/>
                </a:cubicBezTo>
                <a:cubicBezTo>
                  <a:pt x="1194" y="1129"/>
                  <a:pt x="1194" y="1129"/>
                  <a:pt x="1194" y="1129"/>
                </a:cubicBezTo>
                <a:lnTo>
                  <a:pt x="1387" y="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609441" y="6482536"/>
            <a:ext cx="660228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© Copyright 2014 Hewlett-Packard Development Company, L.P. </a:t>
            </a:r>
            <a:r>
              <a:rPr lang="en-US" sz="700" b="0" i="0" baseline="0" dirty="0" smtClean="0">
                <a:solidFill>
                  <a:schemeClr val="tx1"/>
                </a:solidFill>
                <a:latin typeface="+mn-lt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tx1"/>
                </a:solidFill>
                <a:latin typeface="+mn-lt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121" y="304800"/>
            <a:ext cx="9141619" cy="2743200"/>
          </a:xfrm>
        </p:spPr>
        <p:txBody>
          <a:bodyPr anchor="t"/>
          <a:lstStyle>
            <a:lvl1pPr marL="233363" indent="-233363" algn="l">
              <a:defRPr sz="4400" b="1" cap="none" spc="-100" baseline="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quoted person’s name, title and company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676400"/>
            <a:ext cx="10969943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61890"/>
            <a:ext cx="10969943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2057400"/>
            <a:ext cx="10969943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056" y="1295401"/>
            <a:ext cx="5314328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295400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1676400"/>
            <a:ext cx="5314328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65056" y="1676399"/>
            <a:ext cx="5314328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5056" y="2057401"/>
            <a:ext cx="5314328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441" y="2763520"/>
            <a:ext cx="9141619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441" y="4419600"/>
            <a:ext cx="9141619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295400"/>
            <a:ext cx="3412871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295400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1676400"/>
            <a:ext cx="3412871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441" y="1133856"/>
            <a:ext cx="10969943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441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387977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8166513" y="1676399"/>
            <a:ext cx="3412871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heading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441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387977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8166513" y="2057400"/>
            <a:ext cx="3412871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" y="1295401"/>
            <a:ext cx="7618016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178" y="1295400"/>
            <a:ext cx="3047206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960" y="1295400"/>
            <a:ext cx="3900424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6703854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678960" y="1295400"/>
            <a:ext cx="390042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265056" y="1295400"/>
            <a:ext cx="5314328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65056" y="4953000"/>
            <a:ext cx="5314328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387977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166513" y="1295400"/>
            <a:ext cx="3412871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4387977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166513" y="4211392"/>
            <a:ext cx="3412871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67712" y="304801"/>
            <a:ext cx="101167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304801"/>
            <a:ext cx="9649486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190125"/>
            <a:ext cx="917762" cy="39332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 userDrawn="1"/>
        </p:nvSpPr>
        <p:spPr>
          <a:xfrm>
            <a:off x="11553340" y="6309320"/>
            <a:ext cx="415395" cy="353886"/>
          </a:xfrm>
          <a:prstGeom prst="actionButtonHome">
            <a:avLst/>
          </a:prstGeom>
          <a:solidFill>
            <a:srgbClr val="59BBE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lue 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4419600"/>
            <a:ext cx="9141619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9141619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969943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295401"/>
            <a:ext cx="10969943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57354" y="6478524"/>
            <a:ext cx="812588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11722" y="6478524"/>
            <a:ext cx="2844059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1611" y="6478524"/>
            <a:ext cx="304721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62" r:id="rId10"/>
    <p:sldLayoutId id="2147483650" r:id="rId11"/>
    <p:sldLayoutId id="2147483663" r:id="rId12"/>
    <p:sldLayoutId id="2147483664" r:id="rId13"/>
    <p:sldLayoutId id="2147483654" r:id="rId14"/>
    <p:sldLayoutId id="2147483665" r:id="rId15"/>
    <p:sldLayoutId id="2147483655" r:id="rId16"/>
    <p:sldLayoutId id="2147483652" r:id="rId17"/>
    <p:sldLayoutId id="2147483653" r:id="rId18"/>
    <p:sldLayoutId id="2147483666" r:id="rId19"/>
    <p:sldLayoutId id="2147483667" r:id="rId20"/>
    <p:sldLayoutId id="2147483668" r:id="rId21"/>
    <p:sldLayoutId id="2147483669" r:id="rId22"/>
    <p:sldLayoutId id="2147483656" r:id="rId23"/>
    <p:sldLayoutId id="2147483657" r:id="rId24"/>
    <p:sldLayoutId id="2147483670" r:id="rId25"/>
    <p:sldLayoutId id="2147483671" r:id="rId26"/>
    <p:sldLayoutId id="2147483672" r:id="rId27"/>
    <p:sldLayoutId id="2147483658" r:id="rId28"/>
    <p:sldLayoutId id="214748365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3772" y="404664"/>
            <a:ext cx="10729192" cy="6264696"/>
          </a:xfrm>
          <a:prstGeom prst="round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64008" tIns="32004" rIns="64008" bIns="32004" anchor="ctr" anchorCtr="0" upright="1">
            <a:noAutofit/>
          </a:bodyPr>
          <a:lstStyle>
            <a:defPPr>
              <a:defRPr lang="en-US"/>
            </a:defPPr>
            <a:lvl1pPr algn="ctr">
              <a:defRPr sz="1400"/>
            </a:lvl1pPr>
          </a:lstStyle>
          <a:p>
            <a:r>
              <a:rPr lang="it-IT" sz="1800" dirty="0"/>
              <a:t>LA FORMAZIONE TERZIARIA NON UNIVERSITARIA</a:t>
            </a:r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ALCUNI NUMERI DI RIFERIMENTO</a:t>
            </a:r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totale istituti tecnici superiori 	 	</a:t>
            </a:r>
            <a:r>
              <a:rPr lang="it-IT" sz="1800" dirty="0" smtClean="0"/>
              <a:t>82</a:t>
            </a:r>
            <a:endParaRPr lang="it-IT" sz="1800" dirty="0"/>
          </a:p>
          <a:p>
            <a:r>
              <a:rPr lang="it-IT" sz="1800" dirty="0"/>
              <a:t>totale percorsi attivati	 		363</a:t>
            </a:r>
          </a:p>
          <a:p>
            <a:endParaRPr lang="it-IT" sz="1800" dirty="0"/>
          </a:p>
          <a:p>
            <a:r>
              <a:rPr lang="it-IT" sz="1800" dirty="0" smtClean="0"/>
              <a:t>205 </a:t>
            </a:r>
            <a:r>
              <a:rPr lang="it-IT" sz="1800" dirty="0"/>
              <a:t>percorsi conclusi  con </a:t>
            </a:r>
            <a:r>
              <a:rPr lang="it-IT" sz="1800" dirty="0" smtClean="0"/>
              <a:t>3.095 </a:t>
            </a:r>
            <a:r>
              <a:rPr lang="it-IT" sz="1800" dirty="0"/>
              <a:t>diplomati  </a:t>
            </a:r>
          </a:p>
          <a:p>
            <a:endParaRPr lang="it-IT" sz="1800" dirty="0"/>
          </a:p>
          <a:p>
            <a:r>
              <a:rPr lang="it-IT" sz="1800" dirty="0"/>
              <a:t>-----------------------------------------------------</a:t>
            </a:r>
          </a:p>
          <a:p>
            <a:endParaRPr lang="it-IT" sz="1800" dirty="0"/>
          </a:p>
          <a:p>
            <a:endParaRPr lang="it-IT" sz="1800" dirty="0"/>
          </a:p>
          <a:p>
            <a:r>
              <a:rPr lang="it-IT" altLang="it-IT" sz="1800" dirty="0"/>
              <a:t>1.236 occupati (79,8%) su 1.549 diplomati  in 86 percorsi conclusi da almeno un anno</a:t>
            </a:r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endParaRPr lang="it-IT" sz="1800" dirty="0"/>
          </a:p>
          <a:p>
            <a:r>
              <a:rPr lang="it-IT" sz="1800" dirty="0"/>
              <a:t>dati aggiornati al </a:t>
            </a:r>
            <a:r>
              <a:rPr lang="it-IT" sz="1800" dirty="0" smtClean="0"/>
              <a:t>29 </a:t>
            </a:r>
            <a:r>
              <a:rPr lang="it-IT" sz="1800" dirty="0"/>
              <a:t>ottobre </a:t>
            </a:r>
            <a:r>
              <a:rPr lang="it-IT" sz="1800" dirty="0" smtClean="0"/>
              <a:t>2015 ( non comprendono i percorsi in fase di attivazione)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321130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165491" cy="2332112"/>
          </a:xfrm>
        </p:spPr>
        <p:txBody>
          <a:bodyPr/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LA FORMAZIONE TERZIARIA NON UNIVERSITARIA </a:t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LE FONDAZIONI  TREND DI CRESCITA</a:t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0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La maggior parte degli ITS (53 su 80 totali) si sono costituiti nel 2010, negli anni successivi si è costituito il resto delle Fondazioni con un numero più consistente nel 2014 (10 ITS). 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it-IT" sz="24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0" name="Titolo 1"/>
          <p:cNvSpPr>
            <a:spLocks/>
          </p:cNvSpPr>
          <p:nvPr/>
        </p:nvSpPr>
        <p:spPr bwMode="auto">
          <a:xfrm>
            <a:off x="539750" y="5804942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200" b="1" dirty="0" smtClean="0">
                <a:solidFill>
                  <a:srgbClr val="0096D6"/>
                </a:solidFill>
                <a:latin typeface="Calibri" pitchFamily="34" charset="0"/>
              </a:rPr>
              <a:t>Dagli atti di programmazione regionali  si prevedono  circa 18 nuove fondazioni </a:t>
            </a:r>
            <a:endParaRPr lang="it-IT" sz="1200" b="1" dirty="0">
              <a:solidFill>
                <a:srgbClr val="0096D6"/>
              </a:solidFill>
              <a:latin typeface="Calibri" pitchFamily="34" charset="0"/>
            </a:endParaRPr>
          </a:p>
        </p:txBody>
      </p:sp>
      <p:sp>
        <p:nvSpPr>
          <p:cNvPr id="21" name="Titolo 1"/>
          <p:cNvSpPr>
            <a:spLocks/>
          </p:cNvSpPr>
          <p:nvPr/>
        </p:nvSpPr>
        <p:spPr bwMode="auto">
          <a:xfrm>
            <a:off x="541834" y="6165304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200" b="1" dirty="0">
                <a:solidFill>
                  <a:srgbClr val="0096D6"/>
                </a:solidFill>
                <a:latin typeface="Calibri" pitchFamily="34" charset="0"/>
              </a:rPr>
              <a:t>Elaborazione </a:t>
            </a:r>
            <a:r>
              <a:rPr lang="it-IT" sz="1200" b="1" dirty="0" smtClean="0">
                <a:solidFill>
                  <a:srgbClr val="0096D6"/>
                </a:solidFill>
                <a:latin typeface="Calibri" pitchFamily="34" charset="0"/>
              </a:rPr>
              <a:t>INDIRE- banca dati iTS</a:t>
            </a:r>
            <a:endParaRPr lang="it-IT" sz="1200" b="1" dirty="0">
              <a:solidFill>
                <a:srgbClr val="0096D6"/>
              </a:solidFill>
              <a:latin typeface="Calibri" pitchFamily="34" charset="0"/>
            </a:endParaRPr>
          </a:p>
        </p:txBody>
      </p:sp>
      <p:graphicFrame>
        <p:nvGraphicFramePr>
          <p:cNvPr id="6" name="Group 1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4228"/>
              </p:ext>
            </p:extLst>
          </p:nvPr>
        </p:nvGraphicFramePr>
        <p:xfrm>
          <a:off x="1269876" y="2852935"/>
          <a:ext cx="8208912" cy="1911027"/>
        </p:xfrm>
        <a:graphic>
          <a:graphicData uri="http://schemas.openxmlformats.org/drawingml/2006/table">
            <a:tbl>
              <a:tblPr/>
              <a:tblGrid>
                <a:gridCol w="1040843"/>
                <a:gridCol w="1042807"/>
                <a:gridCol w="1038879"/>
                <a:gridCol w="1040843"/>
                <a:gridCol w="1042807"/>
                <a:gridCol w="1040843"/>
                <a:gridCol w="1040843"/>
                <a:gridCol w="921047"/>
              </a:tblGrid>
              <a:tr h="625332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"/>
                        </a:rPr>
                        <a:t>Anno di costituzione 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Open Sans "/>
                        </a:rPr>
                        <a:t> 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2009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2010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2011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2013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2014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2015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Tot. ITS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25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3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53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5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2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10</a:t>
                      </a:r>
                      <a:endParaRPr kumimoji="0" lang="it-IT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 Sans "/>
                        </a:rPr>
                        <a:t>82</a:t>
                      </a:r>
                      <a:endParaRPr kumimoji="0" lang="it-IT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Open Sans 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56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165491" cy="1950864"/>
          </a:xfrm>
        </p:spPr>
        <p:txBody>
          <a:bodyPr/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LA FORMAZIONE TERZIARIA NON UNIVERSITARIA  </a:t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I 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PERCORSI  - TREND DI </a:t>
            </a:r>
            <a: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CRESCITA</a:t>
            </a:r>
            <a:b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0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il </a:t>
            </a:r>
            <a:r>
              <a:rPr lang="it-IT" sz="20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numero dei percorsi è cresciuto dal 2011, anno di prima attivazione, di anno in anno di circa 20 percorsi, a fronte di un aumento del numero degli ITS che va dai 5 del 2011 ai 2 del 2013. </a:t>
            </a:r>
          </a:p>
        </p:txBody>
      </p:sp>
      <p:graphicFrame>
        <p:nvGraphicFramePr>
          <p:cNvPr id="3" name="Segnaposto Smart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963097"/>
              </p:ext>
            </p:extLst>
          </p:nvPr>
        </p:nvGraphicFramePr>
        <p:xfrm>
          <a:off x="457200" y="2255664"/>
          <a:ext cx="10482956" cy="393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olo 1"/>
          <p:cNvSpPr>
            <a:spLocks/>
          </p:cNvSpPr>
          <p:nvPr/>
        </p:nvSpPr>
        <p:spPr bwMode="auto">
          <a:xfrm>
            <a:off x="541834" y="6165304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200" b="1" dirty="0">
                <a:solidFill>
                  <a:srgbClr val="0096D6"/>
                </a:solidFill>
                <a:latin typeface="Calibri" pitchFamily="34" charset="0"/>
              </a:rPr>
              <a:t>Elaborazione </a:t>
            </a:r>
            <a:r>
              <a:rPr lang="it-IT" sz="1200" b="1" dirty="0" smtClean="0">
                <a:solidFill>
                  <a:srgbClr val="0096D6"/>
                </a:solidFill>
                <a:latin typeface="Calibri" pitchFamily="34" charset="0"/>
              </a:rPr>
              <a:t>INDIRE- banca dati iTS</a:t>
            </a:r>
            <a:endParaRPr lang="it-IT" sz="1200" b="1" dirty="0">
              <a:solidFill>
                <a:srgbClr val="0096D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2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/>
          <p:cNvGraphicFramePr/>
          <p:nvPr/>
        </p:nvGraphicFramePr>
        <p:xfrm>
          <a:off x="1701924" y="764704"/>
          <a:ext cx="864096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566020" y="5445224"/>
            <a:ext cx="7272808" cy="7200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it-IT" dirty="0" smtClean="0"/>
              <a:t>I dati riferiti al 2015 sono parziali.</a:t>
            </a:r>
            <a:endParaRPr lang="it-IT" dirty="0" err="1" smtClean="0"/>
          </a:p>
        </p:txBody>
      </p:sp>
      <p:sp>
        <p:nvSpPr>
          <p:cNvPr id="9" name="CasellaDiTesto 8"/>
          <p:cNvSpPr txBox="1"/>
          <p:nvPr/>
        </p:nvSpPr>
        <p:spPr>
          <a:xfrm>
            <a:off x="2422004" y="5301208"/>
            <a:ext cx="8136904" cy="1268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it-IT" dirty="0" err="1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205980" y="566124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it-IT" dirty="0" err="1" smtClean="0"/>
          </a:p>
        </p:txBody>
      </p:sp>
      <p:sp>
        <p:nvSpPr>
          <p:cNvPr id="11" name="Titolo 1"/>
          <p:cNvSpPr>
            <a:spLocks/>
          </p:cNvSpPr>
          <p:nvPr/>
        </p:nvSpPr>
        <p:spPr bwMode="auto">
          <a:xfrm>
            <a:off x="541834" y="6165304"/>
            <a:ext cx="8229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200" b="1" dirty="0">
                <a:solidFill>
                  <a:srgbClr val="0096D6"/>
                </a:solidFill>
                <a:latin typeface="Calibri" pitchFamily="34" charset="0"/>
              </a:rPr>
              <a:t>Elaborazione </a:t>
            </a:r>
            <a:r>
              <a:rPr lang="it-IT" sz="1200" b="1" dirty="0" smtClean="0">
                <a:solidFill>
                  <a:srgbClr val="0096D6"/>
                </a:solidFill>
                <a:latin typeface="Calibri" pitchFamily="34" charset="0"/>
              </a:rPr>
              <a:t>INDIRE- banca dati iTS</a:t>
            </a:r>
            <a:endParaRPr lang="it-IT" sz="1200" b="1" dirty="0">
              <a:solidFill>
                <a:srgbClr val="0096D6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304800"/>
            <a:ext cx="10165491" cy="1251992"/>
          </a:xfrm>
        </p:spPr>
        <p:txBody>
          <a:bodyPr/>
          <a:lstStyle/>
          <a:p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LA FORMAZIONE TERZIARIA NON </a:t>
            </a:r>
            <a: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UNIVERSITARIA</a:t>
            </a:r>
            <a:b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 smtClean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3.156 le imprese coinvolte a vario titolo  </a:t>
            </a:r>
            <a:b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it-IT" sz="2400" dirty="0"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+mn-cs"/>
              </a:rPr>
              <a:t>(Circa 3/4 hanno meno di 50 addetti)</a:t>
            </a:r>
            <a:endParaRPr lang="it-IT" sz="2000" dirty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olo 1"/>
          <p:cNvSpPr>
            <a:spLocks/>
          </p:cNvSpPr>
          <p:nvPr/>
        </p:nvSpPr>
        <p:spPr bwMode="auto">
          <a:xfrm>
            <a:off x="323850" y="6308725"/>
            <a:ext cx="8229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1200" b="1" dirty="0">
                <a:solidFill>
                  <a:srgbClr val="0096D6"/>
                </a:solidFill>
                <a:latin typeface="Calibri" pitchFamily="34" charset="0"/>
              </a:rPr>
              <a:t>Elaborazione banca dati INDIRE</a:t>
            </a:r>
          </a:p>
        </p:txBody>
      </p:sp>
      <p:graphicFrame>
        <p:nvGraphicFramePr>
          <p:cNvPr id="3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3626437"/>
              </p:ext>
            </p:extLst>
          </p:nvPr>
        </p:nvGraphicFramePr>
        <p:xfrm>
          <a:off x="660240" y="1823616"/>
          <a:ext cx="7399595" cy="429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79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P Standard 16x9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HP_PPT_Standard_16x9_EN</Template>
  <TotalTime>1329</TotalTime>
  <Words>109</Words>
  <Application>Microsoft Office PowerPoint</Application>
  <PresentationFormat>Personalizzato</PresentationFormat>
  <Paragraphs>57</Paragraphs>
  <Slides>5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HP Standard 16x9</vt:lpstr>
      <vt:lpstr>Presentazione standard di PowerPoint</vt:lpstr>
      <vt:lpstr>LA FORMAZIONE TERZIARIA NON UNIVERSITARIA   LE FONDAZIONI  TREND DI CRESCITA  La maggior parte degli ITS (53 su 80 totali) si sono costituiti nel 2010, negli anni successivi si è costituito il resto delle Fondazioni con un numero più consistente nel 2014 (10 ITS).  </vt:lpstr>
      <vt:lpstr>LA FORMAZIONE TERZIARIA NON UNIVERSITARIA    I PERCORSI  - TREND DI CRESCITA  il numero dei percorsi è cresciuto dal 2011, anno di prima attivazione, di anno in anno di circa 20 percorsi, a fronte di un aumento del numero degli ITS che va dai 5 del 2011 ai 2 del 2013. </vt:lpstr>
      <vt:lpstr>Presentazione standard di PowerPoint</vt:lpstr>
      <vt:lpstr>LA FORMAZIONE TERZIARIA NON UNIVERSITARIA   3.156 le imprese coinvolte a vario titolo   (Circa 3/4 hanno meno di 50 addetti)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title slide</dc:title>
  <dc:creator>Lentini, Antonio</dc:creator>
  <cp:lastModifiedBy>MIUR</cp:lastModifiedBy>
  <cp:revision>155</cp:revision>
  <cp:lastPrinted>2015-10-29T14:51:52Z</cp:lastPrinted>
  <dcterms:created xsi:type="dcterms:W3CDTF">2015-02-19T13:13:45Z</dcterms:created>
  <dcterms:modified xsi:type="dcterms:W3CDTF">2015-11-04T12:33:40Z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