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9" r:id="rId4"/>
    <p:sldId id="282" r:id="rId5"/>
    <p:sldId id="283" r:id="rId6"/>
    <p:sldId id="284" r:id="rId7"/>
    <p:sldId id="280" r:id="rId8"/>
    <p:sldId id="285" r:id="rId9"/>
    <p:sldId id="287" r:id="rId10"/>
    <p:sldId id="288" r:id="rId11"/>
    <p:sldId id="281" r:id="rId12"/>
    <p:sldId id="286" r:id="rId13"/>
    <p:sldId id="290" r:id="rId14"/>
    <p:sldId id="289" r:id="rId15"/>
    <p:sldId id="278" r:id="rId16"/>
  </p:sldIdLst>
  <p:sldSz cx="9144000" cy="5143500" type="screen16x9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4970197-A9DF-4D0A-A643-7051B1A151C9}" type="datetimeFigureOut">
              <a:rPr lang="it-IT" smtClean="0"/>
              <a:pPr/>
              <a:t>17/06/2016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80870BF-A9FE-453B-BE4C-5A604B30ABC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FCF10EB-BA80-4BC1-850D-DAC9C13E08FD}" type="datetimeFigureOut">
              <a:rPr lang="it-IT" smtClean="0"/>
              <a:pPr/>
              <a:t>17/06/2016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7DA885A-0DE4-440B-A302-064313E71F9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A885A-0DE4-440B-A302-064313E71F95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A885A-0DE4-440B-A302-064313E71F95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A885A-0DE4-440B-A302-064313E71F95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A885A-0DE4-440B-A302-064313E71F95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A885A-0DE4-440B-A302-064313E71F95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A885A-0DE4-440B-A302-064313E71F95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A885A-0DE4-440B-A302-064313E71F95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A885A-0DE4-440B-A302-064313E71F95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A885A-0DE4-440B-A302-064313E71F95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A885A-0DE4-440B-A302-064313E71F95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A885A-0DE4-440B-A302-064313E71F95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A885A-0DE4-440B-A302-064313E71F95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A885A-0DE4-440B-A302-064313E71F95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A885A-0DE4-440B-A302-064313E71F95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A885A-0DE4-440B-A302-064313E71F95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cid:61acf49f-22a8-4902-a3d0-6419151ba9f2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copertina_migran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50"/>
            <a:ext cx="9144000" cy="5140599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504" y="3219822"/>
            <a:ext cx="6872808" cy="165618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5800" b="1" cap="all" dirty="0" smtClean="0">
                <a:solidFill>
                  <a:schemeClr val="tx2"/>
                </a:solidFill>
                <a:latin typeface="Verdana" pitchFamily="34" charset="0"/>
              </a:rPr>
              <a:t>Concorso nazionale</a:t>
            </a:r>
            <a:r>
              <a:rPr lang="it-IT" sz="5800" b="1" dirty="0" smtClean="0">
                <a:solidFill>
                  <a:schemeClr val="tx2"/>
                </a:solidFill>
                <a:latin typeface="Verdana" pitchFamily="34" charset="0"/>
              </a:rPr>
              <a:t/>
            </a:r>
            <a:br>
              <a:rPr lang="it-IT" sz="5800" b="1" dirty="0" smtClean="0">
                <a:solidFill>
                  <a:schemeClr val="tx2"/>
                </a:solidFill>
                <a:latin typeface="Verdana" pitchFamily="34" charset="0"/>
              </a:rPr>
            </a:br>
            <a:r>
              <a:rPr lang="it-IT" sz="5800" b="1" cap="all" dirty="0" smtClean="0">
                <a:solidFill>
                  <a:schemeClr val="tx2"/>
                </a:solidFill>
                <a:latin typeface="Verdana" pitchFamily="34" charset="0"/>
              </a:rPr>
              <a:t>"Diritto di restare, migrare, vivere"</a:t>
            </a:r>
            <a:endParaRPr lang="it-IT" sz="5800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opertina_migranti_vertic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79" y="0"/>
            <a:ext cx="9149161" cy="5143500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907704" y="3867894"/>
            <a:ext cx="6984776" cy="1131590"/>
          </a:xfrm>
        </p:spPr>
        <p:txBody>
          <a:bodyPr>
            <a:normAutofit fontScale="90000"/>
          </a:bodyPr>
          <a:lstStyle/>
          <a:p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2200" cap="all" dirty="0" smtClean="0"/>
              <a:t>SECONDARIA II GRADO:</a:t>
            </a:r>
            <a:br>
              <a:rPr lang="it-IT" sz="2200" cap="all" dirty="0" smtClean="0"/>
            </a:br>
            <a:r>
              <a:rPr lang="it-IT" sz="2200" b="1" cap="all" dirty="0" smtClean="0"/>
              <a:t>Licei Statali “F. </a:t>
            </a:r>
            <a:r>
              <a:rPr lang="it-IT" sz="2200" b="1" cap="all" dirty="0" err="1" smtClean="0"/>
              <a:t>Angeloni</a:t>
            </a:r>
            <a:r>
              <a:rPr lang="it-IT" sz="2200" b="1" cap="all" dirty="0" smtClean="0"/>
              <a:t>” Terni – “Oltre il mare”</a:t>
            </a:r>
            <a:endParaRPr lang="it-IT" sz="2200" b="1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690521" y="177189"/>
            <a:ext cx="3596369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OLTRE IL MARE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Oltre il mare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c’è una nuova speranza.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Siamo partiti stringendo i denti,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con la paura che oscurava sempre più profondamente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il miraggio di salvezza nei nostri cuori.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Siamo partiti stringendo in mano le foto dei nostri cari,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pur sapendo che il mare avrebbe cancellato tutto.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Siamo partiti pensando ai fucili,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alle bombe, alla povertà, al niente,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desiderando un respiro di speranza.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Siamo partiti con l’angoscia che ci stringeva forte,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uno vicino all’altro …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427984" y="213563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ea typeface="Calibri" pitchFamily="34" charset="0"/>
                <a:cs typeface="Times New Roman" pitchFamily="18" charset="0"/>
              </a:rPr>
              <a:t>Non denigrateci.</a:t>
            </a:r>
            <a:endParaRPr lang="it-IT" sz="1200" dirty="0" smtClean="0"/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ea typeface="Calibri" pitchFamily="34" charset="0"/>
                <a:cs typeface="Times New Roman" pitchFamily="18" charset="0"/>
              </a:rPr>
              <a:t>Non partiamo per riempire paesi non nostri,</a:t>
            </a:r>
            <a:endParaRPr lang="it-IT" sz="1200" dirty="0" smtClean="0"/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ea typeface="Calibri" pitchFamily="34" charset="0"/>
                <a:cs typeface="Times New Roman" pitchFamily="18" charset="0"/>
              </a:rPr>
              <a:t>partiamo per cancellare le rughe da occhi che hanno colto</a:t>
            </a:r>
            <a:endParaRPr lang="it-IT" sz="1200" dirty="0" smtClean="0"/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ea typeface="Calibri" pitchFamily="34" charset="0"/>
                <a:cs typeface="Times New Roman" pitchFamily="18" charset="0"/>
              </a:rPr>
              <a:t>solo sofferenza.</a:t>
            </a:r>
            <a:endParaRPr lang="it-IT" sz="1200" dirty="0" smtClean="0"/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ea typeface="Calibri" pitchFamily="34" charset="0"/>
                <a:cs typeface="Times New Roman" pitchFamily="18" charset="0"/>
              </a:rPr>
              <a:t>Non emarginateci.</a:t>
            </a:r>
            <a:endParaRPr lang="it-IT" sz="1200" dirty="0" smtClean="0"/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ea typeface="Calibri" pitchFamily="34" charset="0"/>
                <a:cs typeface="Times New Roman" pitchFamily="18" charset="0"/>
              </a:rPr>
              <a:t>Partiamo per raccogliere le lacrime dei nostri figli</a:t>
            </a:r>
            <a:endParaRPr lang="it-IT" sz="1200" dirty="0" smtClean="0"/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ea typeface="Calibri" pitchFamily="34" charset="0"/>
                <a:cs typeface="Times New Roman" pitchFamily="18" charset="0"/>
              </a:rPr>
              <a:t>perché diventino fertile rugiada.</a:t>
            </a:r>
            <a:endParaRPr lang="it-IT" sz="1200" dirty="0" smtClean="0"/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ea typeface="Calibri" pitchFamily="34" charset="0"/>
                <a:cs typeface="Times New Roman" pitchFamily="18" charset="0"/>
              </a:rPr>
              <a:t>Ascoltateci.</a:t>
            </a:r>
            <a:endParaRPr lang="it-IT" sz="1200" dirty="0" smtClean="0"/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ea typeface="Calibri" pitchFamily="34" charset="0"/>
                <a:cs typeface="Times New Roman" pitchFamily="18" charset="0"/>
              </a:rPr>
              <a:t>Partiamo perché l’avidità del mondo calpesta la nostra dignità</a:t>
            </a:r>
            <a:endParaRPr lang="it-IT" sz="1200" dirty="0" smtClean="0"/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ea typeface="Calibri" pitchFamily="34" charset="0"/>
                <a:cs typeface="Times New Roman" pitchFamily="18" charset="0"/>
              </a:rPr>
              <a:t>che è più forte del male e che spera</a:t>
            </a:r>
            <a:endParaRPr lang="it-IT" sz="1200" dirty="0" smtClean="0"/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ea typeface="Calibri" pitchFamily="34" charset="0"/>
                <a:cs typeface="Times New Roman" pitchFamily="18" charset="0"/>
              </a:rPr>
              <a:t> con l’anima tesa</a:t>
            </a:r>
            <a:endParaRPr lang="it-IT" sz="1200" dirty="0" smtClean="0"/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ea typeface="Calibri" pitchFamily="34" charset="0"/>
                <a:cs typeface="Times New Roman" pitchFamily="18" charset="0"/>
              </a:rPr>
              <a:t>oltre il mare.</a:t>
            </a:r>
            <a:endParaRPr lang="it-IT" sz="12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opertina_migranti_vertic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79" y="0"/>
            <a:ext cx="9149161" cy="51435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619672" y="1995686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dirty="0" smtClean="0">
                <a:solidFill>
                  <a:schemeClr val="tx2"/>
                </a:solidFill>
              </a:rPr>
              <a:t>Categoria:</a:t>
            </a:r>
            <a:br>
              <a:rPr lang="it-IT" sz="6000" dirty="0" smtClean="0">
                <a:solidFill>
                  <a:schemeClr val="tx2"/>
                </a:solidFill>
              </a:rPr>
            </a:br>
            <a:r>
              <a:rPr lang="it-IT" sz="8000" b="1" dirty="0" smtClean="0">
                <a:solidFill>
                  <a:schemeClr val="tx2"/>
                </a:solidFill>
              </a:rPr>
              <a:t>DISEGNO</a:t>
            </a:r>
            <a:endParaRPr lang="it-IT" sz="8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opertina_migranti_vertic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79" y="0"/>
            <a:ext cx="9149161" cy="5143500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907704" y="3723878"/>
            <a:ext cx="6984776" cy="1131590"/>
          </a:xfrm>
        </p:spPr>
        <p:txBody>
          <a:bodyPr>
            <a:normAutofit fontScale="90000"/>
          </a:bodyPr>
          <a:lstStyle/>
          <a:p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2200" cap="all" dirty="0" smtClean="0"/>
              <a:t>PRIMARIA</a:t>
            </a:r>
            <a:br>
              <a:rPr lang="it-IT" sz="2200" cap="all" dirty="0" smtClean="0"/>
            </a:br>
            <a:r>
              <a:rPr lang="it-IT" sz="2200" b="1" cap="all" dirty="0" smtClean="0"/>
              <a:t>Istituto Comprensivo “O. e L. </a:t>
            </a:r>
            <a:r>
              <a:rPr lang="it-IT" sz="2200" b="1" cap="all" dirty="0" err="1" smtClean="0"/>
              <a:t>Jona</a:t>
            </a:r>
            <a:r>
              <a:rPr lang="it-IT" sz="2200" b="1" cap="all" dirty="0" smtClean="0"/>
              <a:t>” plesso “A. Gramsci” - Asti – “Calligramma di viaggio”</a:t>
            </a:r>
            <a:endParaRPr lang="it-IT" sz="2200" b="1" dirty="0"/>
          </a:p>
        </p:txBody>
      </p:sp>
      <p:pic>
        <p:nvPicPr>
          <p:cNvPr id="7" name="Immagine 6" descr="PIEMONTE - ASTI calligramma_viaggi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688266"/>
            <a:ext cx="4655307" cy="32250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opertina_migranti_vertic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79" y="0"/>
            <a:ext cx="9149161" cy="5143500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907704" y="3867894"/>
            <a:ext cx="6984776" cy="1131590"/>
          </a:xfrm>
        </p:spPr>
        <p:txBody>
          <a:bodyPr>
            <a:normAutofit fontScale="90000"/>
          </a:bodyPr>
          <a:lstStyle/>
          <a:p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2200" cap="all" dirty="0" smtClean="0"/>
              <a:t>SECONDARIA I GRADO</a:t>
            </a:r>
            <a:br>
              <a:rPr lang="it-IT" sz="2200" cap="all" dirty="0" smtClean="0"/>
            </a:br>
            <a:r>
              <a:rPr lang="it-IT" sz="2200" b="1" cap="all" dirty="0" smtClean="0"/>
              <a:t>3° Istituto Comprensivo “L. Radice” Patti (ME</a:t>
            </a:r>
            <a:r>
              <a:rPr lang="it-IT" sz="2200" b="1" cap="all" dirty="0" smtClean="0"/>
              <a:t>)</a:t>
            </a:r>
            <a:br>
              <a:rPr lang="it-IT" sz="2200" b="1" cap="all" dirty="0" smtClean="0"/>
            </a:br>
            <a:r>
              <a:rPr lang="it-IT" sz="2200" b="1" cap="all" dirty="0" smtClean="0"/>
              <a:t>“</a:t>
            </a:r>
            <a:r>
              <a:rPr lang="it-IT" sz="2200" b="1" cap="all" dirty="0" smtClean="0"/>
              <a:t>Mamma torniamo a casa”</a:t>
            </a:r>
            <a:r>
              <a:rPr lang="it-IT" sz="2200" cap="all" dirty="0" smtClean="0"/>
              <a:t/>
            </a:r>
            <a:br>
              <a:rPr lang="it-IT" sz="2200" cap="all" dirty="0" smtClean="0"/>
            </a:br>
            <a:endParaRPr lang="it-IT" sz="2200" dirty="0"/>
          </a:p>
        </p:txBody>
      </p:sp>
      <p:pic>
        <p:nvPicPr>
          <p:cNvPr id="6" name="Immagine 5" descr="SICILIA - PATTI - MESSINA Disegno Di san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39" y="663148"/>
            <a:ext cx="4392489" cy="326414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opertina_migranti_vertic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79" y="0"/>
            <a:ext cx="9149161" cy="5143500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907704" y="3744416"/>
            <a:ext cx="6984776" cy="1131590"/>
          </a:xfrm>
        </p:spPr>
        <p:txBody>
          <a:bodyPr>
            <a:normAutofit fontScale="90000"/>
          </a:bodyPr>
          <a:lstStyle/>
          <a:p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2200" cap="all" dirty="0" smtClean="0"/>
              <a:t>SECONDARIA II GRADO</a:t>
            </a:r>
            <a:br>
              <a:rPr lang="it-IT" sz="2200" cap="all" dirty="0" smtClean="0"/>
            </a:br>
            <a:r>
              <a:rPr lang="it-IT" sz="2200" b="1" cap="all" dirty="0" smtClean="0"/>
              <a:t>Liceo Scientifico “G. </a:t>
            </a:r>
            <a:r>
              <a:rPr lang="it-IT" sz="2200" b="1" cap="all" dirty="0" err="1" smtClean="0"/>
              <a:t>Brotzu</a:t>
            </a:r>
            <a:r>
              <a:rPr lang="it-IT" sz="2200" b="1" cap="all" dirty="0" smtClean="0"/>
              <a:t>” </a:t>
            </a:r>
            <a:r>
              <a:rPr lang="it-IT" sz="2200" b="1" cap="all" dirty="0" err="1" smtClean="0"/>
              <a:t>Quartu</a:t>
            </a:r>
            <a:r>
              <a:rPr lang="it-IT" sz="2200" b="1" cap="all" dirty="0" smtClean="0"/>
              <a:t> S. Elena (CA</a:t>
            </a:r>
            <a:r>
              <a:rPr lang="it-IT" sz="2200" b="1" cap="all" dirty="0" smtClean="0"/>
              <a:t>)</a:t>
            </a:r>
            <a:br>
              <a:rPr lang="it-IT" sz="2200" b="1" cap="all" dirty="0" smtClean="0"/>
            </a:br>
            <a:r>
              <a:rPr lang="it-IT" sz="2200" b="1" cap="all" dirty="0" smtClean="0"/>
              <a:t>“</a:t>
            </a:r>
            <a:r>
              <a:rPr lang="it-IT" sz="2200" b="1" cap="all" dirty="0" smtClean="0"/>
              <a:t>Il salvataggio degli immigrati”</a:t>
            </a:r>
            <a:endParaRPr lang="it-IT" sz="2200" b="1" dirty="0"/>
          </a:p>
        </p:txBody>
      </p:sp>
      <p:pic>
        <p:nvPicPr>
          <p:cNvPr id="6" name="Immagine 5" descr="SARDEGNA - QUARTU S.ELENA - CAGLIARI Disegno_Matteo Licciard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699542"/>
            <a:ext cx="4389107" cy="32918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copertina_migran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50"/>
            <a:ext cx="9144000" cy="5140599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0" y="3487316"/>
            <a:ext cx="687280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5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GRAZIE</a:t>
            </a:r>
            <a:endParaRPr kumimoji="0" lang="it-IT" sz="5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opertina_migranti_vertic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79" y="0"/>
            <a:ext cx="9149161" cy="51435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49492"/>
            <a:ext cx="8229600" cy="857250"/>
          </a:xfrm>
        </p:spPr>
        <p:txBody>
          <a:bodyPr/>
          <a:lstStyle/>
          <a:p>
            <a:r>
              <a:rPr lang="it-IT" dirty="0" smtClean="0"/>
              <a:t>LE FINALITÀ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19672" y="1200150"/>
            <a:ext cx="7067128" cy="358584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2800" dirty="0" smtClean="0"/>
              <a:t>Il tema di garantire a tutti una vita dignitosa per consentire ad ognuno di scegliere se restare nella propria terra o migrare e trovare accoglienza in altri Paesi, è stato l’elemento centrale del concorso promosso in questo anno giubilare da Caritas Italiana e dal Ministero dell’Istruzione, dell’Università e della Ricerca dal titolo </a:t>
            </a:r>
            <a:r>
              <a:rPr lang="it-IT" sz="2800" b="1" dirty="0" smtClean="0"/>
              <a:t>"Diritto di restare, migrare, vivere".</a:t>
            </a:r>
          </a:p>
          <a:p>
            <a:pPr algn="just">
              <a:buNone/>
            </a:pPr>
            <a:endParaRPr lang="it-IT" sz="2800" b="1" dirty="0" smtClean="0"/>
          </a:p>
          <a:p>
            <a:pPr algn="ctr">
              <a:buNone/>
            </a:pPr>
            <a:r>
              <a:rPr lang="it-IT" sz="2800" b="1" dirty="0" smtClean="0"/>
              <a:t>ECCO I LAVORI SCELTI</a:t>
            </a:r>
            <a:endParaRPr lang="it-IT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opertina_migranti_vertic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79" y="0"/>
            <a:ext cx="9149161" cy="51435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619672" y="1995686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dirty="0" smtClean="0">
                <a:solidFill>
                  <a:schemeClr val="tx2"/>
                </a:solidFill>
              </a:rPr>
              <a:t>Categoria:</a:t>
            </a:r>
            <a:br>
              <a:rPr lang="it-IT" sz="6000" dirty="0" smtClean="0">
                <a:solidFill>
                  <a:schemeClr val="tx2"/>
                </a:solidFill>
              </a:rPr>
            </a:br>
            <a:r>
              <a:rPr lang="it-IT" sz="8000" b="1" dirty="0" smtClean="0">
                <a:solidFill>
                  <a:schemeClr val="tx2"/>
                </a:solidFill>
              </a:rPr>
              <a:t>FOTOGRAFIA</a:t>
            </a:r>
            <a:endParaRPr lang="it-IT" sz="8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opertina_migranti_vertic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79" y="0"/>
            <a:ext cx="9149161" cy="5143500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907704" y="3867894"/>
            <a:ext cx="6984776" cy="1131590"/>
          </a:xfrm>
        </p:spPr>
        <p:txBody>
          <a:bodyPr>
            <a:normAutofit fontScale="90000"/>
          </a:bodyPr>
          <a:lstStyle/>
          <a:p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2200" cap="all" dirty="0" smtClean="0"/>
              <a:t>PRIMARIA</a:t>
            </a:r>
            <a:r>
              <a:rPr lang="it-IT" sz="2200" b="1" cap="all" dirty="0" smtClean="0"/>
              <a:t/>
            </a:r>
            <a:br>
              <a:rPr lang="it-IT" sz="2200" b="1" cap="all" dirty="0" smtClean="0"/>
            </a:br>
            <a:r>
              <a:rPr lang="it-IT" sz="2200" b="1" cap="all" dirty="0" smtClean="0"/>
              <a:t>27° Circolo Didattico Bari-Palese (BA) - “Cerchiamo pace”</a:t>
            </a:r>
            <a:r>
              <a:rPr lang="it-IT" sz="2200" dirty="0" smtClean="0"/>
              <a:t/>
            </a:r>
            <a:br>
              <a:rPr lang="it-IT" sz="2200" dirty="0" smtClean="0"/>
            </a:br>
            <a:endParaRPr lang="it-IT" sz="2200" dirty="0"/>
          </a:p>
        </p:txBody>
      </p:sp>
      <p:pic>
        <p:nvPicPr>
          <p:cNvPr id="6" name="Immagine 5" descr="Bari_Pale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3483" y="139057"/>
            <a:ext cx="2860725" cy="38728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opertina_migranti_vertic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79" y="0"/>
            <a:ext cx="9149161" cy="5143500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547664" y="3600400"/>
            <a:ext cx="7488832" cy="1131590"/>
          </a:xfrm>
        </p:spPr>
        <p:txBody>
          <a:bodyPr>
            <a:normAutofit fontScale="90000"/>
          </a:bodyPr>
          <a:lstStyle/>
          <a:p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2200" cap="all" dirty="0" smtClean="0"/>
              <a:t>SECONDARIA I GRADO</a:t>
            </a:r>
            <a:br>
              <a:rPr lang="it-IT" sz="2200" cap="all" dirty="0" smtClean="0"/>
            </a:br>
            <a:r>
              <a:rPr lang="it-IT" sz="2200" b="1" cap="all" dirty="0" smtClean="0"/>
              <a:t>Secondo Istituto Comprensivo – Scuola Secondaria di 1° grado “</a:t>
            </a:r>
            <a:r>
              <a:rPr lang="it-IT" sz="2200" b="1" cap="all" dirty="0" err="1" smtClean="0"/>
              <a:t>Buonsanto</a:t>
            </a:r>
            <a:r>
              <a:rPr lang="it-IT" sz="2200" b="1" cap="all" dirty="0" smtClean="0"/>
              <a:t>” San Vito dei Normanni (BR</a:t>
            </a:r>
            <a:r>
              <a:rPr lang="it-IT" sz="2200" b="1" cap="all" dirty="0" smtClean="0"/>
              <a:t>)</a:t>
            </a:r>
            <a:br>
              <a:rPr lang="it-IT" sz="2200" b="1" cap="all" dirty="0" smtClean="0"/>
            </a:br>
            <a:r>
              <a:rPr lang="it-IT" sz="2200" b="1" cap="all" dirty="0" smtClean="0"/>
              <a:t>“</a:t>
            </a:r>
            <a:r>
              <a:rPr lang="it-IT" sz="2200" b="1" cap="all" dirty="0" smtClean="0"/>
              <a:t>Noi, migranti”</a:t>
            </a:r>
            <a:endParaRPr lang="it-IT" sz="2200" b="1" dirty="0"/>
          </a:p>
        </p:txBody>
      </p:sp>
      <p:pic>
        <p:nvPicPr>
          <p:cNvPr id="7" name="Immagine 6" descr="PUGLIA S.VITO DEI NORMANNI - BRINDISI noi,migrant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8515" y="195486"/>
            <a:ext cx="2646294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opertina_migranti_vertic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79" y="0"/>
            <a:ext cx="9149161" cy="5143500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691680" y="3867894"/>
            <a:ext cx="7452320" cy="1131590"/>
          </a:xfrm>
        </p:spPr>
        <p:txBody>
          <a:bodyPr>
            <a:normAutofit fontScale="90000"/>
          </a:bodyPr>
          <a:lstStyle/>
          <a:p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2200" cap="all" dirty="0" smtClean="0"/>
              <a:t>SECONDARIA II GRADO</a:t>
            </a:r>
            <a:br>
              <a:rPr lang="it-IT" sz="2200" cap="all" dirty="0" smtClean="0"/>
            </a:br>
            <a:r>
              <a:rPr lang="it-IT" sz="2200" b="1" cap="all" dirty="0" smtClean="0"/>
              <a:t>Liceo Artistico Statale  - Cosenza -  “Come un fiore in acqua”</a:t>
            </a:r>
            <a:r>
              <a:rPr lang="it-IT" sz="2200" dirty="0" smtClean="0"/>
              <a:t/>
            </a:r>
            <a:br>
              <a:rPr lang="it-IT" sz="2200" dirty="0" smtClean="0"/>
            </a:br>
            <a:endParaRPr lang="it-IT" sz="2200" dirty="0"/>
          </a:p>
        </p:txBody>
      </p:sp>
      <p:pic>
        <p:nvPicPr>
          <p:cNvPr id="7" name="img840377" descr="cid:61acf49f-22a8-4902-a3d0-6419151ba9f2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563888" y="267494"/>
            <a:ext cx="289807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opertina_migranti_vertic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79" y="0"/>
            <a:ext cx="9149161" cy="51435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619672" y="1995686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dirty="0" smtClean="0">
                <a:solidFill>
                  <a:schemeClr val="tx2"/>
                </a:solidFill>
              </a:rPr>
              <a:t>Categoria:</a:t>
            </a:r>
            <a:br>
              <a:rPr lang="it-IT" sz="6000" dirty="0" smtClean="0">
                <a:solidFill>
                  <a:schemeClr val="tx2"/>
                </a:solidFill>
              </a:rPr>
            </a:br>
            <a:r>
              <a:rPr lang="it-IT" sz="8000" b="1" dirty="0" smtClean="0">
                <a:solidFill>
                  <a:schemeClr val="tx2"/>
                </a:solidFill>
              </a:rPr>
              <a:t>BREVE SCRITTO</a:t>
            </a:r>
            <a:endParaRPr lang="it-IT" sz="8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opertina_migranti_vertic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79" y="0"/>
            <a:ext cx="9149161" cy="5143500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907704" y="3600400"/>
            <a:ext cx="6984776" cy="1131590"/>
          </a:xfrm>
        </p:spPr>
        <p:txBody>
          <a:bodyPr>
            <a:normAutofit fontScale="90000"/>
          </a:bodyPr>
          <a:lstStyle/>
          <a:p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2200" cap="all" dirty="0" smtClean="0"/>
              <a:t>PRIMARIA:</a:t>
            </a:r>
            <a:br>
              <a:rPr lang="it-IT" sz="2200" cap="all" dirty="0" smtClean="0"/>
            </a:br>
            <a:r>
              <a:rPr lang="it-IT" sz="2200" b="1" cap="all" dirty="0" smtClean="0"/>
              <a:t>Istituto Comprensivo Statale “Filadelfia” - Francavilla (VV</a:t>
            </a:r>
            <a:r>
              <a:rPr lang="it-IT" sz="2200" b="1" cap="all" dirty="0" smtClean="0"/>
              <a:t>) – </a:t>
            </a:r>
            <a:r>
              <a:rPr lang="it-IT" sz="2200" b="1" cap="all" dirty="0" smtClean="0"/>
              <a:t>poesia  – “Anche tu sei mio fratello”</a:t>
            </a:r>
            <a:endParaRPr lang="it-IT" sz="2200" b="1" dirty="0"/>
          </a:p>
        </p:txBody>
      </p:sp>
      <p:sp>
        <p:nvSpPr>
          <p:cNvPr id="7" name="Rettangolo 6"/>
          <p:cNvSpPr/>
          <p:nvPr/>
        </p:nvSpPr>
        <p:spPr>
          <a:xfrm>
            <a:off x="2843808" y="98757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i="1" dirty="0" smtClean="0"/>
              <a:t>ANCHE TU SEI MIO FRATELLO</a:t>
            </a:r>
          </a:p>
          <a:p>
            <a:r>
              <a:rPr lang="it-IT" i="1" dirty="0" smtClean="0"/>
              <a:t>Chiunque incontro è mio fratello,</a:t>
            </a:r>
          </a:p>
          <a:p>
            <a:r>
              <a:rPr lang="it-IT" i="1" dirty="0" smtClean="0"/>
              <a:t>gli tendo la mano e gli regalo un sorriso.</a:t>
            </a:r>
          </a:p>
          <a:p>
            <a:r>
              <a:rPr lang="it-IT" i="1" dirty="0" smtClean="0"/>
              <a:t>Lui con gli occhi tristi e smarriti,</a:t>
            </a:r>
          </a:p>
          <a:p>
            <a:r>
              <a:rPr lang="it-IT" i="1" dirty="0" smtClean="0"/>
              <a:t>abbassa gli occhi</a:t>
            </a:r>
          </a:p>
          <a:p>
            <a:r>
              <a:rPr lang="it-IT" i="1" dirty="0" smtClean="0"/>
              <a:t>e felice mi restituisce il sorriso.</a:t>
            </a:r>
          </a:p>
          <a:p>
            <a:r>
              <a:rPr lang="it-IT" i="1" dirty="0" smtClean="0"/>
              <a:t>Diventiamo buoni amici</a:t>
            </a:r>
          </a:p>
          <a:p>
            <a:r>
              <a:rPr lang="it-IT" i="1" dirty="0" smtClean="0"/>
              <a:t>e insieme corriamo felici</a:t>
            </a:r>
          </a:p>
          <a:p>
            <a:r>
              <a:rPr lang="it-IT" i="1" dirty="0" smtClean="0"/>
              <a:t>verso la libertà.</a:t>
            </a:r>
            <a:endParaRPr lang="it-IT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opertina_migranti_vertic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79" y="0"/>
            <a:ext cx="9149161" cy="5143500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907704" y="3867894"/>
            <a:ext cx="6984776" cy="1131590"/>
          </a:xfrm>
        </p:spPr>
        <p:txBody>
          <a:bodyPr>
            <a:normAutofit fontScale="90000"/>
          </a:bodyPr>
          <a:lstStyle/>
          <a:p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2200" cap="all" dirty="0" smtClean="0"/>
              <a:t>SECONDARIA I GRADO:</a:t>
            </a:r>
            <a:br>
              <a:rPr lang="it-IT" sz="2200" cap="all" dirty="0" smtClean="0"/>
            </a:br>
            <a:r>
              <a:rPr lang="it-IT" sz="2200" b="1" cap="all" dirty="0" smtClean="0"/>
              <a:t>Istituto Scolastico SMS “</a:t>
            </a:r>
            <a:r>
              <a:rPr lang="it-IT" sz="2200" b="1" cap="all" dirty="0" err="1" smtClean="0"/>
              <a:t>Bovio-Palumbo</a:t>
            </a:r>
            <a:r>
              <a:rPr lang="it-IT" sz="2200" b="1" cap="all" dirty="0" smtClean="0"/>
              <a:t>” – Trani (BAT) – racconto  “Tommy boat”</a:t>
            </a:r>
            <a:r>
              <a:rPr lang="it-IT" sz="2200" b="1" dirty="0" smtClean="0"/>
              <a:t/>
            </a:r>
            <a:br>
              <a:rPr lang="it-IT" sz="2200" b="1" dirty="0" smtClean="0"/>
            </a:br>
            <a:endParaRPr lang="it-IT" sz="2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8981" y="195486"/>
            <a:ext cx="304522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298</Words>
  <Application>Microsoft Office PowerPoint</Application>
  <PresentationFormat>Presentazione su schermo (16:9)</PresentationFormat>
  <Paragraphs>67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Diapositiva 1</vt:lpstr>
      <vt:lpstr>LE FINALITÀ</vt:lpstr>
      <vt:lpstr>Diapositiva 3</vt:lpstr>
      <vt:lpstr> PRIMARIA 27° Circolo Didattico Bari-Palese (BA) - “Cerchiamo pace” </vt:lpstr>
      <vt:lpstr> SECONDARIA I GRADO Secondo Istituto Comprensivo – Scuola Secondaria di 1° grado “Buonsanto” San Vito dei Normanni (BR) “Noi, migranti”</vt:lpstr>
      <vt:lpstr> SECONDARIA II GRADO Liceo Artistico Statale  - Cosenza -  “Come un fiore in acqua” </vt:lpstr>
      <vt:lpstr>Diapositiva 7</vt:lpstr>
      <vt:lpstr> PRIMARIA: Istituto Comprensivo Statale “Filadelfia” - Francavilla (VV) – poesia  – “Anche tu sei mio fratello”</vt:lpstr>
      <vt:lpstr> SECONDARIA I GRADO: Istituto Scolastico SMS “Bovio-Palumbo” – Trani (BAT) – racconto  “Tommy boat” </vt:lpstr>
      <vt:lpstr> SECONDARIA II GRADO: Licei Statali “F. Angeloni” Terni – “Oltre il mare”</vt:lpstr>
      <vt:lpstr>Diapositiva 11</vt:lpstr>
      <vt:lpstr> PRIMARIA Istituto Comprensivo “O. e L. Jona” plesso “A. Gramsci” - Asti – “Calligramma di viaggio”</vt:lpstr>
      <vt:lpstr> SECONDARIA I GRADO 3° Istituto Comprensivo “L. Radice” Patti (ME) “Mamma torniamo a casa” </vt:lpstr>
      <vt:lpstr> SECONDARIA II GRADO Liceo Scientifico “G. Brotzu” Quartu S. Elena (CA) “Il salvataggio degli immigrati”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MIUR - CARITAS ITALIANA</dc:title>
  <dc:creator>Ferruccio Ferrante</dc:creator>
  <cp:lastModifiedBy> </cp:lastModifiedBy>
  <cp:revision>43</cp:revision>
  <dcterms:created xsi:type="dcterms:W3CDTF">2015-09-24T11:45:46Z</dcterms:created>
  <dcterms:modified xsi:type="dcterms:W3CDTF">2016-06-17T07:44:12Z</dcterms:modified>
</cp:coreProperties>
</file>