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7" r:id="rId3"/>
    <p:sldId id="279" r:id="rId4"/>
    <p:sldId id="278" r:id="rId5"/>
    <p:sldId id="280" r:id="rId6"/>
    <p:sldId id="262" r:id="rId7"/>
    <p:sldId id="264" r:id="rId8"/>
    <p:sldId id="270" r:id="rId9"/>
    <p:sldId id="276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AAC5"/>
    <a:srgbClr val="338B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00BE4-9EFB-43D8-A489-7F017089714B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9B105-151E-4A23-8054-EAD0531FBF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7401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830AF-0DE8-4942-9266-077F511EF8A4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75E3A-176F-4FEE-A486-06C346B23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332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3B75A8-913E-4B28-871A-D88782A6B63D}" type="slidenum">
              <a:rPr lang="it-IT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3B75A8-913E-4B28-871A-D88782A6B63D}" type="slidenum">
              <a:rPr lang="it-IT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97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F5156C-620C-49E3-AB62-FD607C721076}" type="slidenum">
              <a:rPr lang="it-IT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235CB-F00B-44CB-9443-D0CF66E30473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235CB-F00B-44CB-9443-D0CF66E30473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235CB-F00B-44CB-9443-D0CF66E30473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5F96-3EB2-40A9-9059-7C9788ED3121}" type="datetimeFigureOut">
              <a:rPr lang="it-IT" smtClean="0"/>
              <a:pPr/>
              <a:t>28/03/2017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D643-CA5A-4D32-AD3B-64E7306B39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85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5F96-3EB2-40A9-9059-7C9788ED3121}" type="datetimeFigureOut">
              <a:rPr lang="it-IT" smtClean="0"/>
              <a:pPr/>
              <a:t>28/03/2017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D643-CA5A-4D32-AD3B-64E7306B39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48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5F96-3EB2-40A9-9059-7C9788ED3121}" type="datetimeFigureOut">
              <a:rPr lang="it-IT" smtClean="0"/>
              <a:pPr/>
              <a:t>28/03/2017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D643-CA5A-4D32-AD3B-64E7306B39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07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5F96-3EB2-40A9-9059-7C9788ED3121}" type="datetimeFigureOut">
              <a:rPr lang="it-IT" smtClean="0"/>
              <a:pPr/>
              <a:t>28/03/2017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D643-CA5A-4D32-AD3B-64E7306B39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67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5F96-3EB2-40A9-9059-7C9788ED3121}" type="datetimeFigureOut">
              <a:rPr lang="it-IT" smtClean="0"/>
              <a:pPr/>
              <a:t>28/03/2017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D643-CA5A-4D32-AD3B-64E7306B39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7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5F96-3EB2-40A9-9059-7C9788ED3121}" type="datetimeFigureOut">
              <a:rPr lang="it-IT" smtClean="0"/>
              <a:pPr/>
              <a:t>28/03/2017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D643-CA5A-4D32-AD3B-64E7306B39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6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5F96-3EB2-40A9-9059-7C9788ED3121}" type="datetimeFigureOut">
              <a:rPr lang="it-IT" smtClean="0"/>
              <a:pPr/>
              <a:t>28/03/2017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D643-CA5A-4D32-AD3B-64E7306B39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00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5F96-3EB2-40A9-9059-7C9788ED3121}" type="datetimeFigureOut">
              <a:rPr lang="it-IT" smtClean="0"/>
              <a:pPr/>
              <a:t>28/03/2017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D643-CA5A-4D32-AD3B-64E7306B39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329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5F96-3EB2-40A9-9059-7C9788ED3121}" type="datetimeFigureOut">
              <a:rPr lang="it-IT" smtClean="0"/>
              <a:pPr/>
              <a:t>28/03/2017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D643-CA5A-4D32-AD3B-64E7306B39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603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5F96-3EB2-40A9-9059-7C9788ED3121}" type="datetimeFigureOut">
              <a:rPr lang="it-IT" smtClean="0"/>
              <a:pPr/>
              <a:t>28/03/2017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D643-CA5A-4D32-AD3B-64E7306B39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646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5F96-3EB2-40A9-9059-7C9788ED3121}" type="datetimeFigureOut">
              <a:rPr lang="it-IT" smtClean="0"/>
              <a:pPr/>
              <a:t>28/03/2017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D643-CA5A-4D32-AD3B-64E7306B39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729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75F96-3EB2-40A9-9059-7C9788ED3121}" type="datetimeFigureOut">
              <a:rPr lang="it-IT" smtClean="0"/>
              <a:pPr/>
              <a:t>28/03/2017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DD643-CA5A-4D32-AD3B-64E7306B39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261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394217"/>
            <a:ext cx="9144000" cy="4191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381328"/>
            <a:ext cx="1080119" cy="432048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483973" y="6495147"/>
            <a:ext cx="587877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Direzione Generale per gli ordinamenti scolastici e la valutazione del sistema nazionale di istruzione</a:t>
            </a:r>
            <a:endParaRPr lang="it-IT" sz="10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484784"/>
            <a:ext cx="4844082" cy="1224136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1454361" y="3429000"/>
            <a:ext cx="60849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chemeClr val="tx2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ALTERNANZA SCUOLA LAVORO</a:t>
            </a:r>
          </a:p>
          <a:p>
            <a:pPr algn="ctr"/>
            <a:r>
              <a:rPr lang="it-IT" sz="2400" b="1" dirty="0" smtClean="0">
                <a:solidFill>
                  <a:schemeClr val="tx2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Risultati, problematiche e obiettivi</a:t>
            </a:r>
            <a:endParaRPr lang="it-IT" sz="2400" b="1" dirty="0">
              <a:solidFill>
                <a:schemeClr val="tx2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7362743" y="6453336"/>
            <a:ext cx="17716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Roma, 28 marzo 2017</a:t>
            </a:r>
            <a:endParaRPr lang="it-IT" sz="14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1" descr="Macintosh HD:Users:Eva:Documents:LAVORI:LOGHI MIUR:logo_miur_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04664"/>
            <a:ext cx="2880320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955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Risultati immagini per logo miur"/>
          <p:cNvSpPr>
            <a:spLocks noChangeAspect="1" noChangeArrowheads="1"/>
          </p:cNvSpPr>
          <p:nvPr/>
        </p:nvSpPr>
        <p:spPr bwMode="auto">
          <a:xfrm>
            <a:off x="155972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35" name="AutoShape 4" descr="Risultati immagini per logo miur"/>
          <p:cNvSpPr>
            <a:spLocks noChangeAspect="1" noChangeArrowheads="1"/>
          </p:cNvSpPr>
          <p:nvPr/>
        </p:nvSpPr>
        <p:spPr bwMode="auto">
          <a:xfrm>
            <a:off x="155972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36" name="AutoShape 6" descr="Risultati immagini per logo miur"/>
          <p:cNvSpPr>
            <a:spLocks noChangeAspect="1" noChangeArrowheads="1"/>
          </p:cNvSpPr>
          <p:nvPr/>
        </p:nvSpPr>
        <p:spPr bwMode="auto">
          <a:xfrm>
            <a:off x="155972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37" name="Titolo 2"/>
          <p:cNvSpPr>
            <a:spLocks noGrp="1"/>
          </p:cNvSpPr>
          <p:nvPr>
            <p:ph type="title"/>
          </p:nvPr>
        </p:nvSpPr>
        <p:spPr>
          <a:xfrm>
            <a:off x="971601" y="481013"/>
            <a:ext cx="6057850" cy="1143000"/>
          </a:xfrm>
        </p:spPr>
        <p:txBody>
          <a:bodyPr/>
          <a:lstStyle/>
          <a:p>
            <a:pPr algn="l"/>
            <a:r>
              <a:rPr lang="it-IT" sz="3200" b="1" dirty="0" smtClean="0">
                <a:latin typeface="Calibri" pitchFamily="34" charset="0"/>
              </a:rPr>
              <a:t>I numeri dell’alternanza</a:t>
            </a:r>
            <a:endParaRPr lang="it-IT" sz="2200" b="1" dirty="0" smtClean="0">
              <a:latin typeface="Calibri" pitchFamily="34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1115616" y="1412776"/>
            <a:ext cx="3960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5171"/>
              </p:ext>
            </p:extLst>
          </p:nvPr>
        </p:nvGraphicFramePr>
        <p:xfrm>
          <a:off x="971600" y="1817688"/>
          <a:ext cx="7249898" cy="4184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4949"/>
                <a:gridCol w="3624949"/>
              </a:tblGrid>
              <a:tr h="6540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Anno scolastico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it-IT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dirty="0" smtClean="0"/>
                        <a:t>N° studenti</a:t>
                      </a:r>
                      <a:endParaRPr lang="it-IT" dirty="0"/>
                    </a:p>
                  </a:txBody>
                  <a:tcPr marL="68580" marR="68580"/>
                </a:tc>
              </a:tr>
              <a:tr h="6540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dirty="0" smtClean="0"/>
                        <a:t>2013/2014</a:t>
                      </a:r>
                      <a:endParaRPr lang="it-IT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dirty="0" smtClean="0"/>
                        <a:t>211.053</a:t>
                      </a:r>
                      <a:endParaRPr lang="it-IT" dirty="0"/>
                    </a:p>
                  </a:txBody>
                  <a:tcPr marL="68580" marR="68580"/>
                </a:tc>
              </a:tr>
              <a:tr h="6540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dirty="0" smtClean="0"/>
                        <a:t>2014/2015</a:t>
                      </a:r>
                      <a:endParaRPr lang="it-IT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dirty="0" smtClean="0"/>
                        <a:t>270.555</a:t>
                      </a:r>
                      <a:endParaRPr lang="it-IT" dirty="0"/>
                    </a:p>
                  </a:txBody>
                  <a:tcPr marL="68580" marR="68580"/>
                </a:tc>
              </a:tr>
              <a:tr h="6540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dirty="0" smtClean="0"/>
                        <a:t>2015/2016</a:t>
                      </a:r>
                      <a:endParaRPr lang="it-IT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dirty="0" smtClean="0"/>
                        <a:t>652.641</a:t>
                      </a:r>
                      <a:endParaRPr lang="it-IT" dirty="0"/>
                    </a:p>
                  </a:txBody>
                  <a:tcPr marL="68580" marR="68580"/>
                </a:tc>
              </a:tr>
              <a:tr h="6540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dirty="0" smtClean="0"/>
                        <a:t>2016/2017</a:t>
                      </a:r>
                      <a:endParaRPr lang="it-IT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dirty="0" smtClean="0"/>
                        <a:t>1.150.000      </a:t>
                      </a:r>
                      <a:r>
                        <a:rPr lang="it-IT" sz="1400" dirty="0" smtClean="0"/>
                        <a:t>(stimato)</a:t>
                      </a:r>
                      <a:endParaRPr lang="it-IT" sz="1400" dirty="0"/>
                    </a:p>
                  </a:txBody>
                  <a:tcPr marL="68580" marR="68580"/>
                </a:tc>
              </a:tr>
              <a:tr h="6540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dirty="0" smtClean="0"/>
                        <a:t>2017/2018</a:t>
                      </a:r>
                      <a:endParaRPr lang="it-IT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dirty="0" smtClean="0"/>
                        <a:t>1.500.000       </a:t>
                      </a:r>
                      <a:r>
                        <a:rPr lang="it-IT" sz="1400" dirty="0" smtClean="0"/>
                        <a:t>(stimato)</a:t>
                      </a:r>
                      <a:endParaRPr lang="it-IT" sz="1400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17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Risultati immagini per logo miur"/>
          <p:cNvSpPr>
            <a:spLocks noChangeAspect="1" noChangeArrowheads="1"/>
          </p:cNvSpPr>
          <p:nvPr/>
        </p:nvSpPr>
        <p:spPr bwMode="auto">
          <a:xfrm>
            <a:off x="155972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35" name="AutoShape 4" descr="Risultati immagini per logo miur"/>
          <p:cNvSpPr>
            <a:spLocks noChangeAspect="1" noChangeArrowheads="1"/>
          </p:cNvSpPr>
          <p:nvPr/>
        </p:nvSpPr>
        <p:spPr bwMode="auto">
          <a:xfrm>
            <a:off x="155972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36" name="AutoShape 6" descr="Risultati immagini per logo miur"/>
          <p:cNvSpPr>
            <a:spLocks noChangeAspect="1" noChangeArrowheads="1"/>
          </p:cNvSpPr>
          <p:nvPr/>
        </p:nvSpPr>
        <p:spPr bwMode="auto">
          <a:xfrm>
            <a:off x="155972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37" name="Titolo 2"/>
          <p:cNvSpPr>
            <a:spLocks noGrp="1"/>
          </p:cNvSpPr>
          <p:nvPr>
            <p:ph type="title"/>
          </p:nvPr>
        </p:nvSpPr>
        <p:spPr>
          <a:xfrm>
            <a:off x="971600" y="481013"/>
            <a:ext cx="7416823" cy="1143000"/>
          </a:xfrm>
        </p:spPr>
        <p:txBody>
          <a:bodyPr/>
          <a:lstStyle/>
          <a:p>
            <a:pPr algn="l"/>
            <a:r>
              <a:rPr lang="it-IT" sz="3200" b="1" dirty="0" smtClean="0">
                <a:latin typeface="Calibri" pitchFamily="34" charset="0"/>
              </a:rPr>
              <a:t>I numeri dell’alternanza </a:t>
            </a:r>
            <a:r>
              <a:rPr lang="it-IT" sz="3200" b="1" dirty="0" err="1" smtClean="0">
                <a:latin typeface="Calibri" pitchFamily="34" charset="0"/>
              </a:rPr>
              <a:t>a.s.</a:t>
            </a:r>
            <a:r>
              <a:rPr lang="it-IT" sz="3200" b="1" dirty="0" smtClean="0">
                <a:latin typeface="Calibri" pitchFamily="34" charset="0"/>
              </a:rPr>
              <a:t> 2015/2016</a:t>
            </a:r>
            <a:endParaRPr lang="it-IT" sz="2200" b="1" dirty="0" smtClean="0">
              <a:latin typeface="Calibri" pitchFamily="34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1115616" y="1412776"/>
            <a:ext cx="64807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379852"/>
              </p:ext>
            </p:extLst>
          </p:nvPr>
        </p:nvGraphicFramePr>
        <p:xfrm>
          <a:off x="460772" y="2780928"/>
          <a:ext cx="8352928" cy="1568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368152"/>
                <a:gridCol w="1793428"/>
                <a:gridCol w="1950988"/>
                <a:gridCol w="1512168"/>
              </a:tblGrid>
              <a:tr h="6540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Anno scolastico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it-IT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dirty="0" smtClean="0"/>
                        <a:t>N° studenti</a:t>
                      </a:r>
                      <a:endParaRPr lang="it-IT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dirty="0" smtClean="0"/>
                        <a:t>N° istituzioni</a:t>
                      </a:r>
                      <a:r>
                        <a:rPr lang="it-IT" baseline="0" dirty="0" smtClean="0"/>
                        <a:t> scolastiche in ASL</a:t>
                      </a:r>
                      <a:endParaRPr lang="it-IT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dirty="0" smtClean="0"/>
                        <a:t>N° percorsi di ASL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dirty="0" smtClean="0"/>
                        <a:t>(solo 3° anno)</a:t>
                      </a:r>
                      <a:endParaRPr lang="it-IT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dirty="0" smtClean="0"/>
                        <a:t>N° strutture ospitanti</a:t>
                      </a:r>
                      <a:endParaRPr lang="it-IT" dirty="0"/>
                    </a:p>
                  </a:txBody>
                  <a:tcPr marL="68580" marR="68580"/>
                </a:tc>
              </a:tr>
              <a:tr h="6540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dirty="0" smtClean="0"/>
                        <a:t>2015/2016</a:t>
                      </a:r>
                      <a:endParaRPr lang="it-IT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dirty="0" smtClean="0"/>
                        <a:t>652.641</a:t>
                      </a:r>
                      <a:endParaRPr lang="it-IT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dirty="0" smtClean="0"/>
                        <a:t>5.911</a:t>
                      </a:r>
                      <a:endParaRPr lang="it-IT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dirty="0" smtClean="0"/>
                        <a:t>29.437</a:t>
                      </a:r>
                      <a:endParaRPr lang="it-IT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dirty="0" smtClean="0"/>
                        <a:t>151.200</a:t>
                      </a:r>
                      <a:endParaRPr lang="it-IT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Risultati immagini per logo miur"/>
          <p:cNvSpPr>
            <a:spLocks noChangeAspect="1" noChangeArrowheads="1"/>
          </p:cNvSpPr>
          <p:nvPr/>
        </p:nvSpPr>
        <p:spPr bwMode="auto">
          <a:xfrm>
            <a:off x="155972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9459" name="AutoShape 4" descr="Risultati immagini per logo miur"/>
          <p:cNvSpPr>
            <a:spLocks noChangeAspect="1" noChangeArrowheads="1"/>
          </p:cNvSpPr>
          <p:nvPr/>
        </p:nvSpPr>
        <p:spPr bwMode="auto">
          <a:xfrm>
            <a:off x="155972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9460" name="AutoShape 6" descr="Risultati immagini per logo miur"/>
          <p:cNvSpPr>
            <a:spLocks noChangeAspect="1" noChangeArrowheads="1"/>
          </p:cNvSpPr>
          <p:nvPr/>
        </p:nvSpPr>
        <p:spPr bwMode="auto">
          <a:xfrm flipH="1">
            <a:off x="460773" y="-144463"/>
            <a:ext cx="583406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60773" y="964406"/>
            <a:ext cx="7977701" cy="5200898"/>
          </a:xfrm>
        </p:spPr>
        <p:txBody>
          <a:bodyPr>
            <a:normAutofit fontScale="70000" lnSpcReduction="20000"/>
          </a:bodyPr>
          <a:lstStyle/>
          <a:p>
            <a:pPr marL="0" indent="0">
              <a:buFont typeface="Arial" charset="0"/>
              <a:buNone/>
              <a:defRPr/>
            </a:pPr>
            <a:endParaRPr lang="it-IT" sz="2400" dirty="0" smtClean="0"/>
          </a:p>
          <a:p>
            <a:pPr algn="just">
              <a:defRPr/>
            </a:pPr>
            <a:r>
              <a:rPr lang="it-IT" sz="2900" b="1" dirty="0" smtClean="0">
                <a:latin typeface="Calibri" pitchFamily="34" charset="0"/>
              </a:rPr>
              <a:t>Guida operativa per la scuola</a:t>
            </a:r>
          </a:p>
          <a:p>
            <a:pPr algn="just">
              <a:defRPr/>
            </a:pPr>
            <a:endParaRPr lang="it-IT" sz="2900" b="1" dirty="0" smtClean="0">
              <a:latin typeface="Calibri" pitchFamily="34" charset="0"/>
            </a:endParaRPr>
          </a:p>
          <a:p>
            <a:pPr algn="just">
              <a:defRPr/>
            </a:pPr>
            <a:endParaRPr lang="it-IT" sz="2900" b="1" dirty="0" smtClean="0">
              <a:latin typeface="Calibri" pitchFamily="34" charset="0"/>
            </a:endParaRPr>
          </a:p>
          <a:p>
            <a:pPr algn="just">
              <a:defRPr/>
            </a:pPr>
            <a:r>
              <a:rPr lang="it-IT" sz="2900" b="1" dirty="0" smtClean="0">
                <a:latin typeface="Calibri" pitchFamily="34" charset="0"/>
              </a:rPr>
              <a:t>Protocolli d’intesa</a:t>
            </a:r>
          </a:p>
          <a:p>
            <a:pPr marL="0" indent="0" algn="just">
              <a:buNone/>
              <a:defRPr/>
            </a:pPr>
            <a:r>
              <a:rPr lang="it-IT" sz="2900" i="1" dirty="0" smtClean="0">
                <a:latin typeface="Calibri" pitchFamily="34" charset="0"/>
              </a:rPr>
              <a:t>       (56 nazionali – 72 regionali)</a:t>
            </a:r>
          </a:p>
          <a:p>
            <a:pPr algn="just">
              <a:defRPr/>
            </a:pPr>
            <a:endParaRPr lang="it-IT" sz="2900" b="1" dirty="0">
              <a:latin typeface="Calibri" pitchFamily="34" charset="0"/>
            </a:endParaRPr>
          </a:p>
          <a:p>
            <a:pPr algn="just">
              <a:defRPr/>
            </a:pPr>
            <a:endParaRPr lang="it-IT" sz="2900" b="1" dirty="0" smtClean="0">
              <a:latin typeface="Calibri" pitchFamily="34" charset="0"/>
            </a:endParaRPr>
          </a:p>
          <a:p>
            <a:pPr algn="just">
              <a:defRPr/>
            </a:pPr>
            <a:r>
              <a:rPr lang="it-IT" sz="2900" b="1" dirty="0" smtClean="0">
                <a:latin typeface="Calibri" pitchFamily="34" charset="0"/>
              </a:rPr>
              <a:t>Sito dell’alternanza scuola lavoro</a:t>
            </a:r>
          </a:p>
          <a:p>
            <a:pPr algn="just">
              <a:defRPr/>
            </a:pPr>
            <a:endParaRPr lang="it-IT" sz="2900" b="1" dirty="0" smtClean="0">
              <a:latin typeface="Calibri" pitchFamily="34" charset="0"/>
            </a:endParaRPr>
          </a:p>
          <a:p>
            <a:pPr algn="just">
              <a:defRPr/>
            </a:pPr>
            <a:endParaRPr lang="it-IT" sz="2900" b="1" dirty="0" smtClean="0">
              <a:latin typeface="Calibri" pitchFamily="34" charset="0"/>
            </a:endParaRPr>
          </a:p>
          <a:p>
            <a:pPr algn="just">
              <a:defRPr/>
            </a:pPr>
            <a:r>
              <a:rPr lang="it-IT" sz="2900" b="1" dirty="0" smtClean="0">
                <a:latin typeface="Calibri" pitchFamily="34" charset="0"/>
              </a:rPr>
              <a:t>Formazione </a:t>
            </a:r>
            <a:r>
              <a:rPr lang="it-IT" sz="2900" b="1" dirty="0">
                <a:latin typeface="Calibri" pitchFamily="34" charset="0"/>
              </a:rPr>
              <a:t>dei docenti </a:t>
            </a:r>
          </a:p>
          <a:p>
            <a:pPr marL="109728" indent="0" algn="just">
              <a:buNone/>
              <a:defRPr/>
            </a:pPr>
            <a:r>
              <a:rPr lang="it-IT" sz="2900" b="1" dirty="0">
                <a:latin typeface="Calibri" pitchFamily="34" charset="0"/>
              </a:rPr>
              <a:t>     per </a:t>
            </a:r>
            <a:r>
              <a:rPr lang="it-IT" sz="2900" b="1" dirty="0" smtClean="0">
                <a:latin typeface="Calibri" pitchFamily="34" charset="0"/>
              </a:rPr>
              <a:t>l’alternanza</a:t>
            </a:r>
          </a:p>
          <a:p>
            <a:pPr marL="109728" indent="0" algn="just">
              <a:buNone/>
              <a:defRPr/>
            </a:pPr>
            <a:endParaRPr lang="it-IT" sz="2900" b="1" dirty="0">
              <a:latin typeface="Calibri" pitchFamily="34" charset="0"/>
            </a:endParaRPr>
          </a:p>
          <a:p>
            <a:pPr marL="109728" indent="0" algn="just">
              <a:buNone/>
              <a:defRPr/>
            </a:pPr>
            <a:endParaRPr lang="it-IT" sz="2900" b="1" dirty="0" smtClean="0">
              <a:latin typeface="Calibri" pitchFamily="34" charset="0"/>
            </a:endParaRPr>
          </a:p>
          <a:p>
            <a:pPr marL="109728" indent="0" algn="just">
              <a:buNone/>
              <a:defRPr/>
            </a:pPr>
            <a:endParaRPr lang="it-IT" sz="2900" b="1" dirty="0" smtClean="0">
              <a:latin typeface="Calibri" pitchFamily="34" charset="0"/>
            </a:endParaRPr>
          </a:p>
          <a:p>
            <a:pPr marL="566928" indent="-457200" algn="just">
              <a:defRPr/>
            </a:pPr>
            <a:r>
              <a:rPr lang="it-IT" sz="2900" b="1" dirty="0" smtClean="0">
                <a:latin typeface="Calibri" pitchFamily="34" charset="0"/>
              </a:rPr>
              <a:t>Nuovi </a:t>
            </a:r>
            <a:r>
              <a:rPr lang="it-IT" sz="2900" b="1" dirty="0">
                <a:latin typeface="Calibri" pitchFamily="34" charset="0"/>
              </a:rPr>
              <a:t>chiarimenti interpretativi</a:t>
            </a:r>
          </a:p>
          <a:p>
            <a:pPr marL="109728" indent="0" algn="just">
              <a:buNone/>
              <a:defRPr/>
            </a:pPr>
            <a:endParaRPr lang="it-IT" sz="2900" b="1" dirty="0" smtClean="0">
              <a:latin typeface="Calibri" pitchFamily="34" charset="0"/>
            </a:endParaRPr>
          </a:p>
          <a:p>
            <a:pPr marL="109728" indent="0" algn="just">
              <a:buNone/>
              <a:defRPr/>
            </a:pPr>
            <a:endParaRPr lang="it-IT" sz="2900" b="1" dirty="0">
              <a:latin typeface="Calibri" pitchFamily="34" charset="0"/>
            </a:endParaRPr>
          </a:p>
          <a:p>
            <a:pPr marL="109728" indent="0" algn="just">
              <a:buNone/>
              <a:defRPr/>
            </a:pPr>
            <a:endParaRPr lang="it-IT" sz="2900" b="1" dirty="0">
              <a:latin typeface="Calibri" pitchFamily="34" charset="0"/>
            </a:endParaRPr>
          </a:p>
          <a:p>
            <a:pPr algn="just">
              <a:defRPr/>
            </a:pPr>
            <a:endParaRPr lang="it-IT" sz="2900" b="1" dirty="0" smtClean="0">
              <a:latin typeface="Calibri" pitchFamily="34" charset="0"/>
            </a:endParaRPr>
          </a:p>
          <a:p>
            <a:pPr algn="just">
              <a:defRPr/>
            </a:pPr>
            <a:endParaRPr lang="it-IT" sz="2900" b="1" dirty="0">
              <a:latin typeface="Calibri" pitchFamily="34" charset="0"/>
            </a:endParaRPr>
          </a:p>
          <a:p>
            <a:pPr algn="just">
              <a:defRPr/>
            </a:pPr>
            <a:endParaRPr lang="it-IT" sz="2900" b="1" dirty="0" smtClean="0">
              <a:latin typeface="Calibri" pitchFamily="34" charset="0"/>
            </a:endParaRPr>
          </a:p>
          <a:p>
            <a:pPr algn="just">
              <a:defRPr/>
            </a:pPr>
            <a:endParaRPr lang="it-IT" sz="2400" b="1" dirty="0" smtClean="0"/>
          </a:p>
          <a:p>
            <a:pPr algn="just">
              <a:defRPr/>
            </a:pPr>
            <a:endParaRPr lang="it-IT" sz="2000" dirty="0" smtClean="0"/>
          </a:p>
          <a:p>
            <a:pPr algn="just">
              <a:defRPr/>
            </a:pPr>
            <a:endParaRPr lang="it-IT" sz="2400" dirty="0"/>
          </a:p>
          <a:p>
            <a:pPr algn="just">
              <a:defRPr/>
            </a:pPr>
            <a:endParaRPr lang="it-IT" sz="2400" dirty="0"/>
          </a:p>
          <a:p>
            <a:pPr algn="just">
              <a:defRPr/>
            </a:pPr>
            <a:endParaRPr lang="it-IT" sz="2400" dirty="0" smtClean="0"/>
          </a:p>
        </p:txBody>
      </p:sp>
      <p:sp>
        <p:nvSpPr>
          <p:cNvPr id="19462" name="Titolo 2"/>
          <p:cNvSpPr>
            <a:spLocks noGrp="1"/>
          </p:cNvSpPr>
          <p:nvPr>
            <p:ph type="title"/>
          </p:nvPr>
        </p:nvSpPr>
        <p:spPr>
          <a:xfrm>
            <a:off x="755576" y="-27384"/>
            <a:ext cx="6801941" cy="1143000"/>
          </a:xfrm>
        </p:spPr>
        <p:txBody>
          <a:bodyPr/>
          <a:lstStyle/>
          <a:p>
            <a:pPr algn="l"/>
            <a:r>
              <a:rPr lang="it-IT" sz="3200" b="1" dirty="0" smtClean="0">
                <a:latin typeface="Calibri" pitchFamily="34" charset="0"/>
              </a:rPr>
              <a:t>Le misure di accompagnamento</a:t>
            </a:r>
          </a:p>
        </p:txBody>
      </p:sp>
      <p:cxnSp>
        <p:nvCxnSpPr>
          <p:cNvPr id="3" name="Connettore 1 2"/>
          <p:cNvCxnSpPr/>
          <p:nvPr/>
        </p:nvCxnSpPr>
        <p:spPr>
          <a:xfrm flipV="1">
            <a:off x="827584" y="836712"/>
            <a:ext cx="5328592" cy="111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724730"/>
            <a:ext cx="2808312" cy="146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asellaDiTesto 10"/>
          <p:cNvSpPr txBox="1"/>
          <p:nvPr/>
        </p:nvSpPr>
        <p:spPr>
          <a:xfrm>
            <a:off x="4067944" y="3717032"/>
            <a:ext cx="936104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12" name="CasellaDiTesto 11"/>
          <p:cNvSpPr txBox="1"/>
          <p:nvPr/>
        </p:nvSpPr>
        <p:spPr>
          <a:xfrm>
            <a:off x="5993938" y="3728245"/>
            <a:ext cx="936104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35844" name="AutoShape 4" descr="Risultati immagini per clipart protocollo d'inte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5846" name="AutoShape 6" descr="Risultati immagini per clipart protocollo d'inte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5848" name="AutoShape 8" descr="Risultati immagini per clipart protocollo d'inte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5850" name="AutoShape 10" descr="Risultati immagini per clipart protocollo d'inte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5852" name="AutoShape 12" descr="Risultati immagini per clipart protocollo d'inte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35854" name="Picture 14" descr="Risultati immagini per clipart protocollo d'inte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799681"/>
            <a:ext cx="1439493" cy="1009547"/>
          </a:xfrm>
          <a:prstGeom prst="rect">
            <a:avLst/>
          </a:prstGeom>
          <a:noFill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31701" y="2304454"/>
            <a:ext cx="2160240" cy="1404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6" name="Picture 16" descr="Risultati immagini per foto guida operativa alternanz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5412" y="836712"/>
            <a:ext cx="1368152" cy="962969"/>
          </a:xfrm>
          <a:prstGeom prst="rect">
            <a:avLst/>
          </a:prstGeom>
          <a:noFill/>
        </p:spPr>
      </p:pic>
      <p:pic>
        <p:nvPicPr>
          <p:cNvPr id="20" name="Picture 16" descr="Risultati immagini per foto guida operativa alternanz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5445224"/>
            <a:ext cx="1368152" cy="962969"/>
          </a:xfrm>
          <a:prstGeom prst="rect">
            <a:avLst/>
          </a:prstGeom>
          <a:noFill/>
        </p:spPr>
      </p:pic>
      <p:sp>
        <p:nvSpPr>
          <p:cNvPr id="2" name="CasellaDiTesto 1"/>
          <p:cNvSpPr txBox="1"/>
          <p:nvPr/>
        </p:nvSpPr>
        <p:spPr>
          <a:xfrm>
            <a:off x="5508104" y="5589240"/>
            <a:ext cx="1368152" cy="25391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it-IT" sz="1050" dirty="0" smtClean="0"/>
              <a:t>CHIARIMENTI</a:t>
            </a:r>
            <a:endParaRPr lang="it-IT" sz="1050" dirty="0"/>
          </a:p>
        </p:txBody>
      </p:sp>
    </p:spTree>
    <p:extLst>
      <p:ext uri="{BB962C8B-B14F-4D97-AF65-F5344CB8AC3E}">
        <p14:creationId xmlns:p14="http://schemas.microsoft.com/office/powerpoint/2010/main" val="422535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it-IT" sz="3200" b="1" dirty="0" smtClean="0">
                <a:latin typeface="Calibri" pitchFamily="34" charset="0"/>
              </a:rPr>
              <a:t>Il sito dell’alternanza</a:t>
            </a:r>
          </a:p>
        </p:txBody>
      </p:sp>
      <p:cxnSp>
        <p:nvCxnSpPr>
          <p:cNvPr id="4" name="Connettore 1 3"/>
          <p:cNvCxnSpPr/>
          <p:nvPr/>
        </p:nvCxnSpPr>
        <p:spPr>
          <a:xfrm>
            <a:off x="107504" y="692696"/>
            <a:ext cx="34563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9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 descr="Risultati immagini per logo mi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8852" name="AutoShape 4" descr="Risultati immagini per logo mi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8854" name="AutoShape 6" descr="Risultati immagini per logo mi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647564" y="1484784"/>
            <a:ext cx="7596844" cy="5184576"/>
          </a:xfrm>
        </p:spPr>
        <p:txBody>
          <a:bodyPr>
            <a:normAutofit fontScale="47500" lnSpcReduction="20000"/>
          </a:bodyPr>
          <a:lstStyle/>
          <a:p>
            <a:endParaRPr lang="it-IT" sz="2400" dirty="0" smtClean="0">
              <a:latin typeface="Calibri" pitchFamily="34" charset="0"/>
            </a:endParaRPr>
          </a:p>
          <a:p>
            <a:pPr algn="just"/>
            <a:r>
              <a:rPr lang="it-IT" sz="3600" dirty="0" smtClean="0">
                <a:latin typeface="Calibri" pitchFamily="34" charset="0"/>
              </a:rPr>
              <a:t>Fornire strumenti per sviluppare progetti di </a:t>
            </a:r>
            <a:r>
              <a:rPr lang="it-IT" sz="3600" b="1" dirty="0" smtClean="0">
                <a:latin typeface="Calibri" pitchFamily="34" charset="0"/>
              </a:rPr>
              <a:t>alternanza di qualità </a:t>
            </a:r>
            <a:r>
              <a:rPr lang="it-IT" sz="3600" dirty="0" smtClean="0">
                <a:latin typeface="Calibri" pitchFamily="34" charset="0"/>
              </a:rPr>
              <a:t>che siano </a:t>
            </a:r>
            <a:r>
              <a:rPr lang="it-IT" sz="3600" b="1" dirty="0" smtClean="0">
                <a:latin typeface="Calibri" pitchFamily="34" charset="0"/>
              </a:rPr>
              <a:t>completi</a:t>
            </a:r>
            <a:r>
              <a:rPr lang="it-IT" sz="3600" dirty="0" smtClean="0">
                <a:latin typeface="Calibri" pitchFamily="34" charset="0"/>
              </a:rPr>
              <a:t> </a:t>
            </a:r>
            <a:r>
              <a:rPr lang="it-IT" sz="3600" b="1" dirty="0" smtClean="0">
                <a:latin typeface="Calibri" pitchFamily="34" charset="0"/>
              </a:rPr>
              <a:t>nelle diverse fasi del processo</a:t>
            </a:r>
          </a:p>
          <a:p>
            <a:pPr lvl="1" algn="just"/>
            <a:endParaRPr lang="it-IT" sz="2000" i="1" dirty="0" smtClean="0">
              <a:latin typeface="Calibri" pitchFamily="34" charset="0"/>
            </a:endParaRPr>
          </a:p>
          <a:p>
            <a:pPr lvl="1" algn="just"/>
            <a:r>
              <a:rPr lang="it-IT" sz="2900" i="1" dirty="0" smtClean="0">
                <a:latin typeface="Calibri" pitchFamily="34" charset="0"/>
              </a:rPr>
              <a:t>Ideazione</a:t>
            </a:r>
          </a:p>
          <a:p>
            <a:pPr lvl="1" algn="just"/>
            <a:r>
              <a:rPr lang="it-IT" sz="2900" i="1" dirty="0" smtClean="0">
                <a:latin typeface="Calibri" pitchFamily="34" charset="0"/>
              </a:rPr>
              <a:t>Innesco relazione con struttura ospitante</a:t>
            </a:r>
          </a:p>
          <a:p>
            <a:pPr lvl="1" algn="just"/>
            <a:r>
              <a:rPr lang="it-IT" sz="2900" i="1" dirty="0" err="1" smtClean="0">
                <a:latin typeface="Calibri" pitchFamily="34" charset="0"/>
              </a:rPr>
              <a:t>Co-progettazione</a:t>
            </a:r>
            <a:endParaRPr lang="it-IT" sz="2900" i="1" dirty="0" smtClean="0">
              <a:latin typeface="Calibri" pitchFamily="34" charset="0"/>
            </a:endParaRPr>
          </a:p>
          <a:p>
            <a:pPr lvl="1" algn="just"/>
            <a:r>
              <a:rPr lang="it-IT" sz="2900" i="1" dirty="0" smtClean="0">
                <a:latin typeface="Calibri" pitchFamily="34" charset="0"/>
              </a:rPr>
              <a:t>Verifica dell’aderenza curricolare</a:t>
            </a:r>
          </a:p>
          <a:p>
            <a:pPr lvl="1" algn="just"/>
            <a:r>
              <a:rPr lang="it-IT" sz="2900" i="1" dirty="0" smtClean="0">
                <a:latin typeface="Calibri" pitchFamily="34" charset="0"/>
              </a:rPr>
              <a:t>Inserimento nella programmazione didattica</a:t>
            </a:r>
          </a:p>
          <a:p>
            <a:pPr lvl="1" algn="just"/>
            <a:r>
              <a:rPr lang="it-IT" sz="2900" i="1" dirty="0" smtClean="0">
                <a:latin typeface="Calibri" pitchFamily="34" charset="0"/>
              </a:rPr>
              <a:t>Realizzazione dei percorsi di alternanza</a:t>
            </a:r>
          </a:p>
          <a:p>
            <a:pPr lvl="1" algn="just"/>
            <a:r>
              <a:rPr lang="it-IT" sz="2900" i="1" dirty="0" smtClean="0">
                <a:latin typeface="Calibri" pitchFamily="34" charset="0"/>
              </a:rPr>
              <a:t>Certificazione delle competenze</a:t>
            </a:r>
          </a:p>
          <a:p>
            <a:pPr lvl="1" algn="just"/>
            <a:r>
              <a:rPr lang="it-IT" sz="2900" i="1" dirty="0" smtClean="0">
                <a:latin typeface="Calibri" pitchFamily="34" charset="0"/>
              </a:rPr>
              <a:t>Valutazione delle esperienze in termini di competenze acquisite</a:t>
            </a:r>
          </a:p>
          <a:p>
            <a:pPr lvl="1" algn="just"/>
            <a:endParaRPr lang="it-IT" sz="2000" i="1" dirty="0" smtClean="0">
              <a:latin typeface="Calibri" pitchFamily="34" charset="0"/>
            </a:endParaRPr>
          </a:p>
          <a:p>
            <a:pPr algn="just"/>
            <a:r>
              <a:rPr lang="it-IT" sz="3600" dirty="0" smtClean="0">
                <a:latin typeface="Calibri" pitchFamily="34" charset="0"/>
              </a:rPr>
              <a:t>Favorire la </a:t>
            </a:r>
            <a:r>
              <a:rPr lang="it-IT" sz="3600" b="1" dirty="0" smtClean="0">
                <a:latin typeface="Calibri" pitchFamily="34" charset="0"/>
              </a:rPr>
              <a:t>dimensione orientativa</a:t>
            </a:r>
            <a:r>
              <a:rPr lang="it-IT" sz="3600" dirty="0" smtClean="0">
                <a:latin typeface="Calibri" pitchFamily="34" charset="0"/>
              </a:rPr>
              <a:t> delle esperienze rivolte ai giovani</a:t>
            </a:r>
          </a:p>
          <a:p>
            <a:pPr algn="just"/>
            <a:endParaRPr lang="it-IT" sz="2900" i="1" dirty="0" smtClean="0">
              <a:latin typeface="Calibri" pitchFamily="34" charset="0"/>
            </a:endParaRPr>
          </a:p>
          <a:p>
            <a:pPr algn="just"/>
            <a:r>
              <a:rPr lang="it-IT" sz="3600" dirty="0" smtClean="0">
                <a:latin typeface="Calibri" pitchFamily="34" charset="0"/>
              </a:rPr>
              <a:t>Abilitare lo sviluppo delle competenze chiave espresse dalla Strategia  “</a:t>
            </a:r>
            <a:r>
              <a:rPr lang="it-IT" sz="3600" b="1" dirty="0" smtClean="0">
                <a:latin typeface="Calibri" pitchFamily="34" charset="0"/>
              </a:rPr>
              <a:t>Europa 2020</a:t>
            </a:r>
            <a:r>
              <a:rPr lang="it-IT" sz="3600" dirty="0" smtClean="0">
                <a:latin typeface="Calibri" pitchFamily="34" charset="0"/>
              </a:rPr>
              <a:t>”</a:t>
            </a:r>
          </a:p>
          <a:p>
            <a:pPr lvl="1" algn="just"/>
            <a:endParaRPr lang="it-IT" sz="2000" i="1" dirty="0" smtClean="0">
              <a:latin typeface="Calibri" pitchFamily="34" charset="0"/>
            </a:endParaRPr>
          </a:p>
          <a:p>
            <a:pPr lvl="1" algn="just"/>
            <a:r>
              <a:rPr lang="it-IT" sz="2900" i="1" dirty="0" smtClean="0">
                <a:latin typeface="Calibri" pitchFamily="34" charset="0"/>
              </a:rPr>
              <a:t>Imprenditorialità</a:t>
            </a:r>
          </a:p>
          <a:p>
            <a:pPr lvl="1" algn="just"/>
            <a:r>
              <a:rPr lang="it-IT" sz="2900" i="1" dirty="0" smtClean="0">
                <a:latin typeface="Calibri" pitchFamily="34" charset="0"/>
              </a:rPr>
              <a:t>Spirito di iniziativa</a:t>
            </a:r>
          </a:p>
          <a:p>
            <a:pPr lvl="1" algn="just"/>
            <a:r>
              <a:rPr lang="it-IT" sz="2900" i="1" dirty="0" smtClean="0">
                <a:latin typeface="Calibri" pitchFamily="34" charset="0"/>
              </a:rPr>
              <a:t>Capacità di lavorare in gruppo</a:t>
            </a:r>
          </a:p>
          <a:p>
            <a:pPr lvl="1" algn="just"/>
            <a:r>
              <a:rPr lang="it-IT" sz="2900" i="1" dirty="0" err="1" smtClean="0">
                <a:latin typeface="Calibri" pitchFamily="34" charset="0"/>
              </a:rPr>
              <a:t>Digital</a:t>
            </a:r>
            <a:r>
              <a:rPr lang="it-IT" sz="2900" i="1" dirty="0" smtClean="0">
                <a:latin typeface="Calibri" pitchFamily="34" charset="0"/>
              </a:rPr>
              <a:t> </a:t>
            </a:r>
            <a:r>
              <a:rPr lang="it-IT" sz="2900" i="1" dirty="0" err="1" smtClean="0">
                <a:latin typeface="Calibri" pitchFamily="34" charset="0"/>
              </a:rPr>
              <a:t>skills</a:t>
            </a:r>
            <a:endParaRPr lang="it-IT" sz="2900" i="1" dirty="0" smtClean="0">
              <a:latin typeface="Calibri" pitchFamily="34" charset="0"/>
            </a:endParaRPr>
          </a:p>
          <a:p>
            <a:pPr algn="just">
              <a:buNone/>
            </a:pPr>
            <a:endParaRPr lang="it-IT" sz="2400" dirty="0">
              <a:latin typeface="Calibri" pitchFamily="34" charset="0"/>
            </a:endParaRPr>
          </a:p>
          <a:p>
            <a:pPr algn="just"/>
            <a:endParaRPr lang="it-IT" sz="2400" b="1" dirty="0">
              <a:latin typeface="Calibri" pitchFamily="34" charset="0"/>
            </a:endParaRPr>
          </a:p>
        </p:txBody>
      </p:sp>
      <p:sp>
        <p:nvSpPr>
          <p:cNvPr id="10" name="Titol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 smtClean="0">
                <a:solidFill>
                  <a:srgbClr val="FFFF00"/>
                </a:solidFill>
                <a:latin typeface="Calibri" pitchFamily="34" charset="0"/>
              </a:rPr>
              <a:t>Perché la formazione</a:t>
            </a:r>
            <a:endParaRPr lang="it-IT" sz="2200" b="1" dirty="0">
              <a:solidFill>
                <a:srgbClr val="FFFF00"/>
              </a:solidFill>
              <a:effectLst/>
              <a:latin typeface="Calibri" pitchFamily="34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539552" y="1052736"/>
            <a:ext cx="35283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216" y="7937"/>
            <a:ext cx="2484784" cy="1300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tangolo 3"/>
          <p:cNvSpPr/>
          <p:nvPr/>
        </p:nvSpPr>
        <p:spPr>
          <a:xfrm>
            <a:off x="6659216" y="7937"/>
            <a:ext cx="721096" cy="13003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8422904" y="0"/>
            <a:ext cx="721096" cy="13003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015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 descr="Risultati immagini per logo mi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8852" name="AutoShape 4" descr="Risultati immagini per logo mi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8854" name="AutoShape 6" descr="Risultati immagini per logo mi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647564" y="1484784"/>
            <a:ext cx="7596844" cy="5184576"/>
          </a:xfrm>
        </p:spPr>
        <p:txBody>
          <a:bodyPr>
            <a:normAutofit fontScale="92500" lnSpcReduction="20000"/>
          </a:bodyPr>
          <a:lstStyle/>
          <a:p>
            <a:pPr lvl="1" algn="just">
              <a:buNone/>
            </a:pPr>
            <a:endParaRPr lang="it-IT" sz="2000" i="1" dirty="0" smtClean="0">
              <a:latin typeface="Calibri" pitchFamily="34" charset="0"/>
            </a:endParaRPr>
          </a:p>
          <a:p>
            <a:pPr algn="just"/>
            <a:r>
              <a:rPr lang="it-IT" sz="2400" b="1" dirty="0" smtClean="0">
                <a:latin typeface="Calibri" pitchFamily="34" charset="0"/>
              </a:rPr>
              <a:t>Competenze e processo di gestione dell’alternanza</a:t>
            </a:r>
          </a:p>
          <a:p>
            <a:pPr lvl="1" algn="just"/>
            <a:r>
              <a:rPr lang="it-IT" sz="1900" i="1" dirty="0" smtClean="0">
                <a:latin typeface="Calibri" pitchFamily="34" charset="0"/>
              </a:rPr>
              <a:t>Significato e finalità dell’alternanza</a:t>
            </a:r>
          </a:p>
          <a:p>
            <a:pPr lvl="1" algn="just"/>
            <a:r>
              <a:rPr lang="it-IT" sz="1900" i="1" dirty="0" smtClean="0">
                <a:latin typeface="Calibri" pitchFamily="34" charset="0"/>
              </a:rPr>
              <a:t>Obiettivi dell’alternanza</a:t>
            </a:r>
          </a:p>
          <a:p>
            <a:pPr lvl="1" algn="just"/>
            <a:r>
              <a:rPr lang="it-IT" sz="1900" i="1" dirty="0" smtClean="0">
                <a:latin typeface="Calibri" pitchFamily="34" charset="0"/>
              </a:rPr>
              <a:t>Competenza progettuale</a:t>
            </a:r>
          </a:p>
          <a:p>
            <a:pPr lvl="1" algn="just"/>
            <a:r>
              <a:rPr lang="it-IT" sz="1900" i="1" dirty="0" smtClean="0">
                <a:latin typeface="Calibri" pitchFamily="34" charset="0"/>
              </a:rPr>
              <a:t>Gestione dei percorsi in tutte le loro fasi</a:t>
            </a:r>
          </a:p>
          <a:p>
            <a:pPr lvl="1" algn="just"/>
            <a:r>
              <a:rPr lang="it-IT" sz="1900" i="1" dirty="0" smtClean="0">
                <a:latin typeface="Calibri" pitchFamily="34" charset="0"/>
              </a:rPr>
              <a:t>Competenze in tema di certificazione congiunta</a:t>
            </a:r>
          </a:p>
          <a:p>
            <a:pPr lvl="1" algn="just"/>
            <a:r>
              <a:rPr lang="it-IT" sz="1900" i="1" dirty="0" smtClean="0">
                <a:latin typeface="Calibri" pitchFamily="34" charset="0"/>
              </a:rPr>
              <a:t>Conoscenza approfondita degli strumenti dell’alternanza (Protocolli d’intesa nazionali e territoriali, sito dell’alternanza, best </a:t>
            </a:r>
            <a:r>
              <a:rPr lang="it-IT" sz="1900" i="1" dirty="0" err="1" smtClean="0">
                <a:latin typeface="Calibri" pitchFamily="34" charset="0"/>
              </a:rPr>
              <a:t>practice</a:t>
            </a:r>
            <a:r>
              <a:rPr lang="it-IT" sz="1900" i="1" dirty="0" smtClean="0">
                <a:latin typeface="Calibri" pitchFamily="34" charset="0"/>
              </a:rPr>
              <a:t>, ecc.)</a:t>
            </a:r>
          </a:p>
          <a:p>
            <a:pPr algn="just"/>
            <a:endParaRPr lang="it-IT" sz="2400" b="1" dirty="0" smtClean="0">
              <a:latin typeface="Calibri" pitchFamily="34" charset="0"/>
            </a:endParaRPr>
          </a:p>
          <a:p>
            <a:pPr algn="just"/>
            <a:r>
              <a:rPr lang="it-IT" sz="2400" b="1" dirty="0" smtClean="0">
                <a:latin typeface="Calibri" pitchFamily="34" charset="0"/>
              </a:rPr>
              <a:t>Conoscenze tecnico-giuridiche abilitanti</a:t>
            </a:r>
          </a:p>
          <a:p>
            <a:pPr lvl="1" algn="just"/>
            <a:r>
              <a:rPr lang="it-IT" sz="1900" i="1" dirty="0" smtClean="0">
                <a:latin typeface="Calibri" pitchFamily="34" charset="0"/>
              </a:rPr>
              <a:t>Formazione in materia di SSLL</a:t>
            </a:r>
          </a:p>
          <a:p>
            <a:pPr lvl="1" algn="just"/>
            <a:r>
              <a:rPr lang="it-IT" sz="1900" i="1" dirty="0" smtClean="0">
                <a:latin typeface="Calibri" pitchFamily="34" charset="0"/>
              </a:rPr>
              <a:t>Coperture assicurative</a:t>
            </a:r>
          </a:p>
          <a:p>
            <a:pPr lvl="1" algn="just"/>
            <a:r>
              <a:rPr lang="it-IT" sz="1900" i="1" dirty="0" smtClean="0">
                <a:latin typeface="Calibri" pitchFamily="34" charset="0"/>
              </a:rPr>
              <a:t>Atti negoziali necessari ai percorsi di alternanza</a:t>
            </a:r>
          </a:p>
          <a:p>
            <a:pPr lvl="1" algn="just"/>
            <a:r>
              <a:rPr lang="it-IT" sz="1900" i="1" dirty="0" smtClean="0">
                <a:latin typeface="Calibri" pitchFamily="34" charset="0"/>
              </a:rPr>
              <a:t>Normativa scolastica e attività di alternanza</a:t>
            </a:r>
          </a:p>
          <a:p>
            <a:pPr algn="just"/>
            <a:endParaRPr lang="it-IT" sz="2400" b="1" dirty="0" smtClean="0">
              <a:latin typeface="Calibri" pitchFamily="34" charset="0"/>
            </a:endParaRPr>
          </a:p>
          <a:p>
            <a:pPr algn="just"/>
            <a:r>
              <a:rPr lang="it-IT" sz="2400" b="1" dirty="0" smtClean="0">
                <a:latin typeface="Calibri" pitchFamily="34" charset="0"/>
              </a:rPr>
              <a:t>Capacità di attivare il Network territoriale</a:t>
            </a:r>
          </a:p>
          <a:p>
            <a:pPr algn="just"/>
            <a:endParaRPr lang="it-IT" sz="2900" i="1" dirty="0" smtClean="0">
              <a:latin typeface="Calibri" pitchFamily="34" charset="0"/>
            </a:endParaRPr>
          </a:p>
          <a:p>
            <a:pPr algn="just">
              <a:buNone/>
            </a:pPr>
            <a:endParaRPr lang="it-IT" sz="2400" dirty="0">
              <a:latin typeface="Calibri" pitchFamily="34" charset="0"/>
            </a:endParaRPr>
          </a:p>
          <a:p>
            <a:pPr algn="just"/>
            <a:endParaRPr lang="it-IT" sz="2400" b="1" dirty="0">
              <a:latin typeface="Calibri" pitchFamily="34" charset="0"/>
            </a:endParaRPr>
          </a:p>
        </p:txBody>
      </p:sp>
      <p:sp>
        <p:nvSpPr>
          <p:cNvPr id="10" name="Titol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 smtClean="0">
                <a:solidFill>
                  <a:srgbClr val="FFFF00"/>
                </a:solidFill>
                <a:latin typeface="Calibri" pitchFamily="34" charset="0"/>
              </a:rPr>
              <a:t>I contenuti chiave della formazione</a:t>
            </a:r>
            <a:endParaRPr lang="it-IT" sz="2200" b="1" dirty="0">
              <a:solidFill>
                <a:srgbClr val="FFFF00"/>
              </a:solidFill>
              <a:effectLst/>
              <a:latin typeface="Calibri" pitchFamily="34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539552" y="1052736"/>
            <a:ext cx="59046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216" y="7937"/>
            <a:ext cx="2484784" cy="1300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tangolo 10"/>
          <p:cNvSpPr/>
          <p:nvPr/>
        </p:nvSpPr>
        <p:spPr>
          <a:xfrm>
            <a:off x="6659216" y="7937"/>
            <a:ext cx="721096" cy="13003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8422904" y="0"/>
            <a:ext cx="721096" cy="13003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015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 descr="Risultati immagini per logo mi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8852" name="AutoShape 4" descr="Risultati immagini per logo mi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8854" name="AutoShape 6" descr="Risultati immagini per logo mi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1187624" y="1124744"/>
            <a:ext cx="7632848" cy="5616624"/>
          </a:xfrm>
        </p:spPr>
        <p:txBody>
          <a:bodyPr>
            <a:normAutofit fontScale="40000" lnSpcReduction="20000"/>
          </a:bodyPr>
          <a:lstStyle/>
          <a:p>
            <a:pPr lvl="1" algn="just">
              <a:buNone/>
            </a:pPr>
            <a:endParaRPr lang="it-IT" sz="2000" i="1" dirty="0" smtClean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4200" dirty="0" smtClean="0"/>
              <a:t>Asl negli enti di tipo associativo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4200" dirty="0" smtClean="0"/>
              <a:t>Ricorso ad agenzie esterne che offrono  “pacchetti” 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4200" dirty="0" smtClean="0"/>
              <a:t>Asl per studenti-atleti di alto livello agonistico 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4200" dirty="0" smtClean="0"/>
              <a:t>Compensi a esperti aziendali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4200" dirty="0" smtClean="0"/>
              <a:t>Asl per studenti che ripetono la classe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4200" dirty="0" smtClean="0"/>
              <a:t>Compensi al DSGA e al Dirigente scolastico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4200" dirty="0" smtClean="0"/>
              <a:t>Asl per gli studenti all’estero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4200" dirty="0" smtClean="0"/>
              <a:t>Spese ammissibili per la scuola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4200" dirty="0" smtClean="0"/>
              <a:t>Studenti minorenni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4200" dirty="0" smtClean="0"/>
              <a:t>Obbligo dei Dispositivi di Protezione Individuale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4200" dirty="0" smtClean="0"/>
              <a:t>Buoni pasto riconosciuti agli studenti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4200" dirty="0" smtClean="0"/>
              <a:t>Impiego di “badge” o “cartellini presenza”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4200" dirty="0" smtClean="0"/>
              <a:t>La privacy nella attività di asl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4200" dirty="0" smtClean="0"/>
              <a:t>Le coperture assicurative degli studenti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4200" dirty="0" smtClean="0"/>
              <a:t>Gli atti negoziali obbligatori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4200" dirty="0" smtClean="0"/>
              <a:t>L’alternanza scuola lavoro durante le vacanze estive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4200" dirty="0" smtClean="0"/>
              <a:t>Aspetti disciplinari dell’asl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4200" dirty="0" smtClean="0"/>
              <a:t>Esami di idoneità e candidati esterni ai futuri esami di Stato</a:t>
            </a:r>
          </a:p>
          <a:p>
            <a:pPr algn="just"/>
            <a:endParaRPr lang="it-IT" sz="2900" i="1" dirty="0" smtClean="0">
              <a:latin typeface="Calibri" pitchFamily="34" charset="0"/>
            </a:endParaRPr>
          </a:p>
          <a:p>
            <a:pPr algn="just">
              <a:buNone/>
            </a:pPr>
            <a:endParaRPr lang="it-IT" sz="2400" dirty="0">
              <a:latin typeface="Calibri" pitchFamily="34" charset="0"/>
            </a:endParaRPr>
          </a:p>
          <a:p>
            <a:pPr algn="just"/>
            <a:endParaRPr lang="it-IT" sz="2400" b="1" dirty="0">
              <a:latin typeface="Calibri" pitchFamily="34" charset="0"/>
            </a:endParaRPr>
          </a:p>
        </p:txBody>
      </p:sp>
      <p:sp>
        <p:nvSpPr>
          <p:cNvPr id="10" name="Titol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 smtClean="0">
                <a:solidFill>
                  <a:srgbClr val="FFFF00"/>
                </a:solidFill>
                <a:latin typeface="Calibri" pitchFamily="34" charset="0"/>
              </a:rPr>
              <a:t>L’elenco dei chiarimenti</a:t>
            </a:r>
            <a:endParaRPr lang="it-IT" sz="2200" b="1" dirty="0">
              <a:solidFill>
                <a:srgbClr val="FFFF00"/>
              </a:solidFill>
              <a:effectLst/>
              <a:latin typeface="Calibri" pitchFamily="34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611560" y="1052736"/>
            <a:ext cx="38884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6" descr="Risultati immagini per foto guida operativa alternanz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60648"/>
            <a:ext cx="1368152" cy="962969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7236296" y="404664"/>
            <a:ext cx="1368152" cy="25391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it-IT" sz="1050" dirty="0" smtClean="0"/>
              <a:t>CHIARIMENTI</a:t>
            </a:r>
            <a:endParaRPr lang="it-IT" sz="1050" dirty="0"/>
          </a:p>
        </p:txBody>
      </p:sp>
    </p:spTree>
    <p:extLst>
      <p:ext uri="{BB962C8B-B14F-4D97-AF65-F5344CB8AC3E}">
        <p14:creationId xmlns:p14="http://schemas.microsoft.com/office/powerpoint/2010/main" val="174015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394217"/>
            <a:ext cx="9144000" cy="4191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381328"/>
            <a:ext cx="1080119" cy="43204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484784"/>
            <a:ext cx="4844082" cy="1224136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2907663" y="3789040"/>
            <a:ext cx="3536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  <a:latin typeface="Brush Script MT" pitchFamily="66" charset="0"/>
                <a:ea typeface="Verdana" panose="020B0604030504040204" pitchFamily="34" charset="0"/>
                <a:cs typeface="Times New Roman" panose="02020603050405020304" pitchFamily="18" charset="0"/>
              </a:rPr>
              <a:t>Grazie per l’attenzione</a:t>
            </a:r>
            <a:endParaRPr lang="it-IT" sz="3600" b="1" dirty="0">
              <a:solidFill>
                <a:srgbClr val="FF0000"/>
              </a:solidFill>
              <a:latin typeface="Brush Script MT" pitchFamily="66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7362743" y="6453336"/>
            <a:ext cx="17716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Roma, 28 marzo 2017</a:t>
            </a:r>
            <a:endParaRPr lang="it-IT" sz="14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1" descr="Macintosh HD:Users:Eva:Documents:LAVORI:LOGHI MIUR:logo_miur_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4664"/>
            <a:ext cx="2880320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ttangolo 11"/>
          <p:cNvSpPr/>
          <p:nvPr/>
        </p:nvSpPr>
        <p:spPr>
          <a:xfrm>
            <a:off x="1483973" y="6495147"/>
            <a:ext cx="587877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Direzione Generale per gli ordinamenti scolastici e la valutazione del sistema nazionale di istruzione</a:t>
            </a:r>
            <a:endParaRPr lang="it-IT" sz="10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55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ementare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234</TotalTime>
  <Words>430</Words>
  <Application>Microsoft Office PowerPoint</Application>
  <PresentationFormat>Presentazione su schermo (4:3)</PresentationFormat>
  <Paragraphs>134</Paragraphs>
  <Slides>9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I numeri dell’alternanza</vt:lpstr>
      <vt:lpstr>I numeri dell’alternanza a.s. 2015/2016</vt:lpstr>
      <vt:lpstr>Le misure di accompagnamento</vt:lpstr>
      <vt:lpstr>Il sito dell’alternanza</vt:lpstr>
      <vt:lpstr>Perché la formazione</vt:lpstr>
      <vt:lpstr>I contenuti chiave della formazione</vt:lpstr>
      <vt:lpstr>L’elenco dei chiarimenti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Administrator</cp:lastModifiedBy>
  <cp:revision>55</cp:revision>
  <cp:lastPrinted>2017-03-28T08:03:43Z</cp:lastPrinted>
  <dcterms:created xsi:type="dcterms:W3CDTF">2017-02-28T14:39:38Z</dcterms:created>
  <dcterms:modified xsi:type="dcterms:W3CDTF">2017-03-28T13:24:11Z</dcterms:modified>
</cp:coreProperties>
</file>